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ormorant Garamond Light" charset="1" panose="00000400000000000000"/>
      <p:regular r:id="rId24"/>
    </p:embeddedFont>
    <p:embeddedFont>
      <p:font typeface="Cormorant Garamond Bold" charset="1" panose="00000800000000000000"/>
      <p:regular r:id="rId25"/>
    </p:embeddedFont>
    <p:embeddedFont>
      <p:font typeface="Canva Sans Bold" charset="1" panose="020B0803030501040103"/>
      <p:regular r:id="rId26"/>
    </p:embeddedFont>
    <p:embeddedFont>
      <p:font typeface="Canva Sans Bold Italics" charset="1" panose="020B0803030501040103"/>
      <p:regular r:id="rId27"/>
    </p:embeddedFont>
    <p:embeddedFont>
      <p:font typeface="Foda Display Italics" charset="1" panose="00000000000000000000"/>
      <p:regular r:id="rId28"/>
    </p:embeddedFont>
    <p:embeddedFont>
      <p:font typeface="Foda Display"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2.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EAE7"/>
        </a:solidFill>
      </p:bgPr>
    </p:bg>
    <p:spTree>
      <p:nvGrpSpPr>
        <p:cNvPr id="1" name=""/>
        <p:cNvGrpSpPr/>
        <p:nvPr/>
      </p:nvGrpSpPr>
      <p:grpSpPr>
        <a:xfrm>
          <a:off x="0" y="0"/>
          <a:ext cx="0" cy="0"/>
          <a:chOff x="0" y="0"/>
          <a:chExt cx="0" cy="0"/>
        </a:xfrm>
      </p:grpSpPr>
      <p:sp>
        <p:nvSpPr>
          <p:cNvPr name="Freeform 2" id="2"/>
          <p:cNvSpPr/>
          <p:nvPr/>
        </p:nvSpPr>
        <p:spPr>
          <a:xfrm flipH="false" flipV="false" rot="0">
            <a:off x="-202664" y="-358666"/>
            <a:ext cx="18649049" cy="11004331"/>
          </a:xfrm>
          <a:custGeom>
            <a:avLst/>
            <a:gdLst/>
            <a:ahLst/>
            <a:cxnLst/>
            <a:rect r="r" b="b" t="t" l="l"/>
            <a:pathLst>
              <a:path h="11004331" w="18649049">
                <a:moveTo>
                  <a:pt x="0" y="0"/>
                </a:moveTo>
                <a:lnTo>
                  <a:pt x="18649049" y="0"/>
                </a:lnTo>
                <a:lnTo>
                  <a:pt x="18649049" y="11004332"/>
                </a:lnTo>
                <a:lnTo>
                  <a:pt x="0" y="11004332"/>
                </a:lnTo>
                <a:lnTo>
                  <a:pt x="0" y="0"/>
                </a:lnTo>
                <a:close/>
              </a:path>
            </a:pathLst>
          </a:custGeom>
          <a:blipFill>
            <a:blip r:embed="rId2"/>
            <a:stretch>
              <a:fillRect l="0" t="-34735" r="0" b="-34735"/>
            </a:stretch>
          </a:blipFill>
        </p:spPr>
      </p:sp>
      <p:sp>
        <p:nvSpPr>
          <p:cNvPr name="Freeform 3" id="3"/>
          <p:cNvSpPr/>
          <p:nvPr/>
        </p:nvSpPr>
        <p:spPr>
          <a:xfrm flipH="false" flipV="false" rot="0">
            <a:off x="8594905" y="5143500"/>
            <a:ext cx="9367346" cy="4467692"/>
          </a:xfrm>
          <a:custGeom>
            <a:avLst/>
            <a:gdLst/>
            <a:ahLst/>
            <a:cxnLst/>
            <a:rect r="r" b="b" t="t" l="l"/>
            <a:pathLst>
              <a:path h="4467692" w="9367346">
                <a:moveTo>
                  <a:pt x="0" y="0"/>
                </a:moveTo>
                <a:lnTo>
                  <a:pt x="9367346" y="0"/>
                </a:lnTo>
                <a:lnTo>
                  <a:pt x="9367346" y="4467692"/>
                </a:lnTo>
                <a:lnTo>
                  <a:pt x="0" y="4467692"/>
                </a:lnTo>
                <a:lnTo>
                  <a:pt x="0" y="0"/>
                </a:lnTo>
                <a:close/>
              </a:path>
            </a:pathLst>
          </a:custGeom>
          <a:blipFill>
            <a:blip r:embed="rId3"/>
            <a:stretch>
              <a:fillRect l="0" t="-35707" r="-15988" b="-33615"/>
            </a:stretch>
          </a:blipFill>
        </p:spPr>
      </p:sp>
      <p:sp>
        <p:nvSpPr>
          <p:cNvPr name="TextBox 4" id="4"/>
          <p:cNvSpPr txBox="true"/>
          <p:nvPr/>
        </p:nvSpPr>
        <p:spPr>
          <a:xfrm rot="0">
            <a:off x="8910319" y="5597117"/>
            <a:ext cx="10019189" cy="3760482"/>
          </a:xfrm>
          <a:prstGeom prst="rect">
            <a:avLst/>
          </a:prstGeom>
        </p:spPr>
        <p:txBody>
          <a:bodyPr anchor="t" rtlCol="false" tIns="0" lIns="0" bIns="0" rIns="0">
            <a:spAutoFit/>
          </a:bodyPr>
          <a:lstStyle/>
          <a:p>
            <a:pPr algn="l">
              <a:lnSpc>
                <a:spcPts val="10900"/>
              </a:lnSpc>
            </a:pPr>
            <a:r>
              <a:rPr lang="en-US" sz="10900">
                <a:solidFill>
                  <a:srgbClr val="9B1D0D"/>
                </a:solidFill>
                <a:latin typeface="Cormorant Garamond Light"/>
                <a:ea typeface="Cormorant Garamond Light"/>
                <a:cs typeface="Cormorant Garamond Light"/>
                <a:sym typeface="Cormorant Garamond Light"/>
              </a:rPr>
              <a:t>SQL Project On</a:t>
            </a:r>
          </a:p>
          <a:p>
            <a:pPr algn="l">
              <a:lnSpc>
                <a:spcPts val="9200"/>
              </a:lnSpc>
            </a:pPr>
            <a:r>
              <a:rPr lang="en-US" sz="9200">
                <a:solidFill>
                  <a:srgbClr val="9B1D0D"/>
                </a:solidFill>
                <a:latin typeface="Cormorant Garamond Light"/>
                <a:ea typeface="Cormorant Garamond Light"/>
                <a:cs typeface="Cormorant Garamond Light"/>
                <a:sym typeface="Cormorant Garamond Light"/>
              </a:rPr>
              <a:t>Music Store Data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77362"/>
        </a:solidFill>
      </p:bgPr>
    </p:bg>
    <p:spTree>
      <p:nvGrpSpPr>
        <p:cNvPr id="1" name=""/>
        <p:cNvGrpSpPr/>
        <p:nvPr/>
      </p:nvGrpSpPr>
      <p:grpSpPr>
        <a:xfrm>
          <a:off x="0" y="0"/>
          <a:ext cx="0" cy="0"/>
          <a:chOff x="0" y="0"/>
          <a:chExt cx="0" cy="0"/>
        </a:xfrm>
      </p:grpSpPr>
      <p:sp>
        <p:nvSpPr>
          <p:cNvPr name="Freeform 2" id="2"/>
          <p:cNvSpPr/>
          <p:nvPr/>
        </p:nvSpPr>
        <p:spPr>
          <a:xfrm flipH="false" flipV="false" rot="0">
            <a:off x="-1942555" y="-9388619"/>
            <a:ext cx="20645232" cy="20834637"/>
          </a:xfrm>
          <a:custGeom>
            <a:avLst/>
            <a:gdLst/>
            <a:ahLst/>
            <a:cxnLst/>
            <a:rect r="r" b="b" t="t" l="l"/>
            <a:pathLst>
              <a:path h="20834637" w="20645232">
                <a:moveTo>
                  <a:pt x="0" y="0"/>
                </a:moveTo>
                <a:lnTo>
                  <a:pt x="20645232" y="0"/>
                </a:lnTo>
                <a:lnTo>
                  <a:pt x="20645232" y="20834638"/>
                </a:lnTo>
                <a:lnTo>
                  <a:pt x="0" y="2083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8365" y="-979888"/>
            <a:ext cx="19344729" cy="19522204"/>
          </a:xfrm>
          <a:custGeom>
            <a:avLst/>
            <a:gdLst/>
            <a:ahLst/>
            <a:cxnLst/>
            <a:rect r="r" b="b" t="t" l="l"/>
            <a:pathLst>
              <a:path h="19522204" w="19344729">
                <a:moveTo>
                  <a:pt x="0" y="0"/>
                </a:moveTo>
                <a:lnTo>
                  <a:pt x="19344730" y="0"/>
                </a:lnTo>
                <a:lnTo>
                  <a:pt x="19344730" y="19522204"/>
                </a:lnTo>
                <a:lnTo>
                  <a:pt x="0" y="19522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98352" y="2059378"/>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380061" y="2059378"/>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893180" y="2466308"/>
            <a:ext cx="12501640" cy="3649408"/>
          </a:xfrm>
          <a:prstGeom prst="rect">
            <a:avLst/>
          </a:prstGeom>
        </p:spPr>
        <p:txBody>
          <a:bodyPr anchor="t" rtlCol="false" tIns="0" lIns="0" bIns="0" rIns="0">
            <a:spAutoFit/>
          </a:bodyPr>
          <a:lstStyle/>
          <a:p>
            <a:pPr algn="ctr">
              <a:lnSpc>
                <a:spcPts val="17951"/>
              </a:lnSpc>
            </a:pPr>
            <a:r>
              <a:rPr lang="en-US" sz="12822">
                <a:solidFill>
                  <a:srgbClr val="000000"/>
                </a:solidFill>
                <a:latin typeface="Foda Display"/>
                <a:ea typeface="Foda Display"/>
                <a:cs typeface="Foda Display"/>
                <a:sym typeface="Foda Display"/>
              </a:rPr>
              <a:t>INTERMEDIATE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5B690"/>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1448451" y="1237054"/>
            <a:ext cx="4283055" cy="1386152"/>
          </a:xfrm>
          <a:custGeom>
            <a:avLst/>
            <a:gdLst/>
            <a:ahLst/>
            <a:cxnLst/>
            <a:rect r="r" b="b" t="t" l="l"/>
            <a:pathLst>
              <a:path h="1386152" w="4283055">
                <a:moveTo>
                  <a:pt x="0" y="0"/>
                </a:moveTo>
                <a:lnTo>
                  <a:pt x="4283055" y="0"/>
                </a:lnTo>
                <a:lnTo>
                  <a:pt x="4283055" y="1386152"/>
                </a:lnTo>
                <a:lnTo>
                  <a:pt x="0" y="1386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30846">
            <a:off x="14935770" y="7075328"/>
            <a:ext cx="4409077" cy="3857942"/>
          </a:xfrm>
          <a:custGeom>
            <a:avLst/>
            <a:gdLst/>
            <a:ahLst/>
            <a:cxnLst/>
            <a:rect r="r" b="b" t="t" l="l"/>
            <a:pathLst>
              <a:path h="3857942" w="4409077">
                <a:moveTo>
                  <a:pt x="0" y="0"/>
                </a:moveTo>
                <a:lnTo>
                  <a:pt x="4409077" y="0"/>
                </a:lnTo>
                <a:lnTo>
                  <a:pt x="4409077" y="3857942"/>
                </a:lnTo>
                <a:lnTo>
                  <a:pt x="0" y="3857942"/>
                </a:lnTo>
                <a:lnTo>
                  <a:pt x="0" y="0"/>
                </a:lnTo>
                <a:close/>
              </a:path>
            </a:pathLst>
          </a:custGeom>
          <a:blipFill>
            <a:blip r:embed="rId4"/>
            <a:stretch>
              <a:fillRect l="0" t="0" r="0" b="0"/>
            </a:stretch>
          </a:blipFill>
        </p:spPr>
      </p:sp>
      <p:sp>
        <p:nvSpPr>
          <p:cNvPr name="Freeform 4" id="4"/>
          <p:cNvSpPr/>
          <p:nvPr/>
        </p:nvSpPr>
        <p:spPr>
          <a:xfrm flipH="false" flipV="false" rot="0">
            <a:off x="1976253" y="3557722"/>
            <a:ext cx="10035278" cy="6035081"/>
          </a:xfrm>
          <a:custGeom>
            <a:avLst/>
            <a:gdLst/>
            <a:ahLst/>
            <a:cxnLst/>
            <a:rect r="r" b="b" t="t" l="l"/>
            <a:pathLst>
              <a:path h="6035081" w="10035278">
                <a:moveTo>
                  <a:pt x="0" y="0"/>
                </a:moveTo>
                <a:lnTo>
                  <a:pt x="10035278" y="0"/>
                </a:lnTo>
                <a:lnTo>
                  <a:pt x="10035278" y="6035081"/>
                </a:lnTo>
                <a:lnTo>
                  <a:pt x="0" y="6035081"/>
                </a:lnTo>
                <a:lnTo>
                  <a:pt x="0" y="0"/>
                </a:lnTo>
                <a:close/>
              </a:path>
            </a:pathLst>
          </a:custGeom>
          <a:blipFill>
            <a:blip r:embed="rId5"/>
            <a:stretch>
              <a:fillRect l="0" t="0" r="0" b="0"/>
            </a:stretch>
          </a:blipFill>
        </p:spPr>
      </p:sp>
      <p:sp>
        <p:nvSpPr>
          <p:cNvPr name="TextBox 5" id="5"/>
          <p:cNvSpPr txBox="true"/>
          <p:nvPr/>
        </p:nvSpPr>
        <p:spPr>
          <a:xfrm rot="0">
            <a:off x="1386152" y="218887"/>
            <a:ext cx="16410557" cy="2253400"/>
          </a:xfrm>
          <a:prstGeom prst="rect">
            <a:avLst/>
          </a:prstGeom>
        </p:spPr>
        <p:txBody>
          <a:bodyPr anchor="t" rtlCol="false" tIns="0" lIns="0" bIns="0" rIns="0">
            <a:spAutoFit/>
          </a:bodyPr>
          <a:lstStyle/>
          <a:p>
            <a:pPr algn="l" marL="930424" indent="-465212" lvl="1">
              <a:lnSpc>
                <a:spcPts val="6033"/>
              </a:lnSpc>
              <a:buFont typeface="Arial"/>
              <a:buChar char="•"/>
            </a:pPr>
            <a:r>
              <a:rPr lang="en-US" b="true" sz="4309">
                <a:solidFill>
                  <a:srgbClr val="000000"/>
                </a:solidFill>
                <a:latin typeface="Canva Sans Bold"/>
                <a:ea typeface="Canva Sans Bold"/>
                <a:cs typeface="Canva Sans Bold"/>
                <a:sym typeface="Canva Sans Bold"/>
              </a:rPr>
              <a:t> Write query to return the email, first name, last name, &amp; Genre of all Rock Music listeners. </a:t>
            </a:r>
            <a:r>
              <a:rPr lang="en-US" b="true" sz="4309">
                <a:solidFill>
                  <a:srgbClr val="000000"/>
                </a:solidFill>
                <a:latin typeface="Canva Sans Bold"/>
                <a:ea typeface="Canva Sans Bold"/>
                <a:cs typeface="Canva Sans Bold"/>
                <a:sym typeface="Canva Sans Bold"/>
              </a:rPr>
              <a:t>Return your list ordered alphabetically by email starting with A.</a:t>
            </a:r>
          </a:p>
        </p:txBody>
      </p:sp>
      <p:sp>
        <p:nvSpPr>
          <p:cNvPr name="TextBox 6" id="6"/>
          <p:cNvSpPr txBox="true"/>
          <p:nvPr/>
        </p:nvSpPr>
        <p:spPr>
          <a:xfrm rot="0">
            <a:off x="1976253" y="2691582"/>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TextBox 2" id="2"/>
          <p:cNvSpPr txBox="true"/>
          <p:nvPr/>
        </p:nvSpPr>
        <p:spPr>
          <a:xfrm rot="0">
            <a:off x="1538552" y="151164"/>
            <a:ext cx="16083383" cy="1953653"/>
          </a:xfrm>
          <a:prstGeom prst="rect">
            <a:avLst/>
          </a:prstGeom>
        </p:spPr>
        <p:txBody>
          <a:bodyPr anchor="t" rtlCol="false" tIns="0" lIns="0" bIns="0" rIns="0">
            <a:spAutoFit/>
          </a:bodyPr>
          <a:lstStyle/>
          <a:p>
            <a:pPr algn="l" marL="800888" indent="-400444" lvl="1">
              <a:lnSpc>
                <a:spcPts val="5193"/>
              </a:lnSpc>
              <a:buFont typeface="Arial"/>
              <a:buChar char="•"/>
            </a:pPr>
            <a:r>
              <a:rPr lang="en-US" b="true" sz="3709">
                <a:solidFill>
                  <a:srgbClr val="000000"/>
                </a:solidFill>
                <a:latin typeface="Canva Sans Bold"/>
                <a:ea typeface="Canva Sans Bold"/>
                <a:cs typeface="Canva Sans Bold"/>
                <a:sym typeface="Canva Sans Bold"/>
              </a:rPr>
              <a:t> Let's invite the artists who have written the most rock music in our dataset. </a:t>
            </a:r>
            <a:r>
              <a:rPr lang="en-US" b="true" sz="3709">
                <a:solidFill>
                  <a:srgbClr val="000000"/>
                </a:solidFill>
                <a:latin typeface="Canva Sans Bold"/>
                <a:ea typeface="Canva Sans Bold"/>
                <a:cs typeface="Canva Sans Bold"/>
                <a:sym typeface="Canva Sans Bold"/>
              </a:rPr>
              <a:t>Write a query that returns the Artist name and total track count of the top 10 rock bands.</a:t>
            </a:r>
          </a:p>
        </p:txBody>
      </p:sp>
      <p:sp>
        <p:nvSpPr>
          <p:cNvPr name="Freeform 3" id="3"/>
          <p:cNvSpPr/>
          <p:nvPr/>
        </p:nvSpPr>
        <p:spPr>
          <a:xfrm flipH="false" flipV="false" rot="5399999">
            <a:off x="-1448451" y="1411741"/>
            <a:ext cx="4283055" cy="1386152"/>
          </a:xfrm>
          <a:custGeom>
            <a:avLst/>
            <a:gdLst/>
            <a:ahLst/>
            <a:cxnLst/>
            <a:rect r="r" b="b" t="t" l="l"/>
            <a:pathLst>
              <a:path h="1386152" w="4283055">
                <a:moveTo>
                  <a:pt x="0" y="0"/>
                </a:moveTo>
                <a:lnTo>
                  <a:pt x="4283055" y="0"/>
                </a:lnTo>
                <a:lnTo>
                  <a:pt x="4283055" y="1386152"/>
                </a:lnTo>
                <a:lnTo>
                  <a:pt x="0" y="1386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30846">
            <a:off x="14815525" y="7009612"/>
            <a:ext cx="4409077" cy="3857942"/>
          </a:xfrm>
          <a:custGeom>
            <a:avLst/>
            <a:gdLst/>
            <a:ahLst/>
            <a:cxnLst/>
            <a:rect r="r" b="b" t="t" l="l"/>
            <a:pathLst>
              <a:path h="3857942" w="4409077">
                <a:moveTo>
                  <a:pt x="0" y="0"/>
                </a:moveTo>
                <a:lnTo>
                  <a:pt x="4409077" y="0"/>
                </a:lnTo>
                <a:lnTo>
                  <a:pt x="4409077" y="3857943"/>
                </a:lnTo>
                <a:lnTo>
                  <a:pt x="0" y="3857943"/>
                </a:lnTo>
                <a:lnTo>
                  <a:pt x="0" y="0"/>
                </a:lnTo>
                <a:close/>
              </a:path>
            </a:pathLst>
          </a:custGeom>
          <a:blipFill>
            <a:blip r:embed="rId4"/>
            <a:stretch>
              <a:fillRect l="0" t="0" r="0" b="0"/>
            </a:stretch>
          </a:blipFill>
        </p:spPr>
      </p:sp>
      <p:sp>
        <p:nvSpPr>
          <p:cNvPr name="Freeform 5" id="5"/>
          <p:cNvSpPr/>
          <p:nvPr/>
        </p:nvSpPr>
        <p:spPr>
          <a:xfrm flipH="false" flipV="false" rot="0">
            <a:off x="2031692" y="3034104"/>
            <a:ext cx="8924149" cy="4576487"/>
          </a:xfrm>
          <a:custGeom>
            <a:avLst/>
            <a:gdLst/>
            <a:ahLst/>
            <a:cxnLst/>
            <a:rect r="r" b="b" t="t" l="l"/>
            <a:pathLst>
              <a:path h="4576487" w="8924149">
                <a:moveTo>
                  <a:pt x="0" y="0"/>
                </a:moveTo>
                <a:lnTo>
                  <a:pt x="8924149" y="0"/>
                </a:lnTo>
                <a:lnTo>
                  <a:pt x="8924149" y="4576486"/>
                </a:lnTo>
                <a:lnTo>
                  <a:pt x="0" y="4576486"/>
                </a:lnTo>
                <a:lnTo>
                  <a:pt x="0" y="0"/>
                </a:lnTo>
                <a:close/>
              </a:path>
            </a:pathLst>
          </a:custGeom>
          <a:blipFill>
            <a:blip r:embed="rId5"/>
            <a:stretch>
              <a:fillRect l="0" t="0" r="0" b="0"/>
            </a:stretch>
          </a:blipFill>
        </p:spPr>
      </p:sp>
      <p:sp>
        <p:nvSpPr>
          <p:cNvPr name="Freeform 6" id="6"/>
          <p:cNvSpPr/>
          <p:nvPr/>
        </p:nvSpPr>
        <p:spPr>
          <a:xfrm flipH="false" flipV="false" rot="0">
            <a:off x="11451141" y="3453204"/>
            <a:ext cx="6316258" cy="2914123"/>
          </a:xfrm>
          <a:custGeom>
            <a:avLst/>
            <a:gdLst/>
            <a:ahLst/>
            <a:cxnLst/>
            <a:rect r="r" b="b" t="t" l="l"/>
            <a:pathLst>
              <a:path h="2914123" w="6316258">
                <a:moveTo>
                  <a:pt x="0" y="0"/>
                </a:moveTo>
                <a:lnTo>
                  <a:pt x="6316258" y="0"/>
                </a:lnTo>
                <a:lnTo>
                  <a:pt x="6316258" y="2914123"/>
                </a:lnTo>
                <a:lnTo>
                  <a:pt x="0" y="2914123"/>
                </a:lnTo>
                <a:lnTo>
                  <a:pt x="0" y="0"/>
                </a:lnTo>
                <a:close/>
              </a:path>
            </a:pathLst>
          </a:custGeom>
          <a:blipFill>
            <a:blip r:embed="rId6"/>
            <a:stretch>
              <a:fillRect l="0" t="0" r="0" b="0"/>
            </a:stretch>
          </a:blipFill>
        </p:spPr>
      </p:sp>
      <p:sp>
        <p:nvSpPr>
          <p:cNvPr name="TextBox 7" id="7"/>
          <p:cNvSpPr txBox="true"/>
          <p:nvPr/>
        </p:nvSpPr>
        <p:spPr>
          <a:xfrm rot="0">
            <a:off x="2292240" y="2244163"/>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
        <p:nvSpPr>
          <p:cNvPr name="TextBox 8" id="8"/>
          <p:cNvSpPr txBox="true"/>
          <p:nvPr/>
        </p:nvSpPr>
        <p:spPr>
          <a:xfrm rot="0">
            <a:off x="11898592" y="2453713"/>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EAE7"/>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1448451" y="14484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30846">
            <a:off x="14967925" y="7162012"/>
            <a:ext cx="4409077" cy="3857942"/>
          </a:xfrm>
          <a:custGeom>
            <a:avLst/>
            <a:gdLst/>
            <a:ahLst/>
            <a:cxnLst/>
            <a:rect r="r" b="b" t="t" l="l"/>
            <a:pathLst>
              <a:path h="3857942" w="4409077">
                <a:moveTo>
                  <a:pt x="0" y="0"/>
                </a:moveTo>
                <a:lnTo>
                  <a:pt x="4409077" y="0"/>
                </a:lnTo>
                <a:lnTo>
                  <a:pt x="4409077" y="3857943"/>
                </a:lnTo>
                <a:lnTo>
                  <a:pt x="0" y="3857943"/>
                </a:lnTo>
                <a:lnTo>
                  <a:pt x="0" y="0"/>
                </a:lnTo>
                <a:close/>
              </a:path>
            </a:pathLst>
          </a:custGeom>
          <a:blipFill>
            <a:blip r:embed="rId4"/>
            <a:stretch>
              <a:fillRect l="0" t="0" r="0" b="0"/>
            </a:stretch>
          </a:blipFill>
        </p:spPr>
      </p:sp>
      <p:sp>
        <p:nvSpPr>
          <p:cNvPr name="Freeform 4" id="4"/>
          <p:cNvSpPr/>
          <p:nvPr/>
        </p:nvSpPr>
        <p:spPr>
          <a:xfrm flipH="false" flipV="false" rot="0">
            <a:off x="1882724" y="3997195"/>
            <a:ext cx="7261276" cy="2801725"/>
          </a:xfrm>
          <a:custGeom>
            <a:avLst/>
            <a:gdLst/>
            <a:ahLst/>
            <a:cxnLst/>
            <a:rect r="r" b="b" t="t" l="l"/>
            <a:pathLst>
              <a:path h="2801725" w="7261276">
                <a:moveTo>
                  <a:pt x="0" y="0"/>
                </a:moveTo>
                <a:lnTo>
                  <a:pt x="7261276" y="0"/>
                </a:lnTo>
                <a:lnTo>
                  <a:pt x="7261276" y="2801725"/>
                </a:lnTo>
                <a:lnTo>
                  <a:pt x="0" y="2801725"/>
                </a:lnTo>
                <a:lnTo>
                  <a:pt x="0" y="0"/>
                </a:lnTo>
                <a:close/>
              </a:path>
            </a:pathLst>
          </a:custGeom>
          <a:blipFill>
            <a:blip r:embed="rId5"/>
            <a:stretch>
              <a:fillRect l="0" t="0" r="0" b="0"/>
            </a:stretch>
          </a:blipFill>
        </p:spPr>
      </p:sp>
      <p:sp>
        <p:nvSpPr>
          <p:cNvPr name="Freeform 5" id="5"/>
          <p:cNvSpPr/>
          <p:nvPr/>
        </p:nvSpPr>
        <p:spPr>
          <a:xfrm flipH="false" flipV="false" rot="0">
            <a:off x="9639300" y="4283055"/>
            <a:ext cx="5207744" cy="5532383"/>
          </a:xfrm>
          <a:custGeom>
            <a:avLst/>
            <a:gdLst/>
            <a:ahLst/>
            <a:cxnLst/>
            <a:rect r="r" b="b" t="t" l="l"/>
            <a:pathLst>
              <a:path h="5532383" w="5207744">
                <a:moveTo>
                  <a:pt x="0" y="0"/>
                </a:moveTo>
                <a:lnTo>
                  <a:pt x="5207744" y="0"/>
                </a:lnTo>
                <a:lnTo>
                  <a:pt x="5207744" y="5532383"/>
                </a:lnTo>
                <a:lnTo>
                  <a:pt x="0" y="5532383"/>
                </a:lnTo>
                <a:lnTo>
                  <a:pt x="0" y="0"/>
                </a:lnTo>
                <a:close/>
              </a:path>
            </a:pathLst>
          </a:custGeom>
          <a:blipFill>
            <a:blip r:embed="rId6"/>
            <a:stretch>
              <a:fillRect l="0" t="0" r="0" b="0"/>
            </a:stretch>
          </a:blipFill>
        </p:spPr>
      </p:sp>
      <p:sp>
        <p:nvSpPr>
          <p:cNvPr name="TextBox 6" id="6"/>
          <p:cNvSpPr txBox="true"/>
          <p:nvPr/>
        </p:nvSpPr>
        <p:spPr>
          <a:xfrm rot="0">
            <a:off x="1386152" y="467859"/>
            <a:ext cx="16574144" cy="2720098"/>
          </a:xfrm>
          <a:prstGeom prst="rect">
            <a:avLst/>
          </a:prstGeom>
        </p:spPr>
        <p:txBody>
          <a:bodyPr anchor="t" rtlCol="false" tIns="0" lIns="0" bIns="0" rIns="0">
            <a:spAutoFit/>
          </a:bodyPr>
          <a:lstStyle/>
          <a:p>
            <a:pPr algn="l" marL="844066" indent="-422033" lvl="1">
              <a:lnSpc>
                <a:spcPts val="5473"/>
              </a:lnSpc>
              <a:buFont typeface="Arial"/>
              <a:buChar char="•"/>
            </a:pPr>
            <a:r>
              <a:rPr lang="en-US" b="true" sz="3909">
                <a:solidFill>
                  <a:srgbClr val="000000"/>
                </a:solidFill>
                <a:latin typeface="Canva Sans Bold"/>
                <a:ea typeface="Canva Sans Bold"/>
                <a:cs typeface="Canva Sans Bold"/>
                <a:sym typeface="Canva Sans Bold"/>
              </a:rPr>
              <a:t>Return all the track names that have a song length longer than the average song length. </a:t>
            </a:r>
            <a:r>
              <a:rPr lang="en-US" b="true" sz="3909">
                <a:solidFill>
                  <a:srgbClr val="000000"/>
                </a:solidFill>
                <a:latin typeface="Canva Sans Bold"/>
                <a:ea typeface="Canva Sans Bold"/>
                <a:cs typeface="Canva Sans Bold"/>
                <a:sym typeface="Canva Sans Bold"/>
              </a:rPr>
              <a:t>Return the Name and Milliseconds for each track. Order by the song length with the longest songs listed first. </a:t>
            </a:r>
          </a:p>
        </p:txBody>
      </p:sp>
      <p:sp>
        <p:nvSpPr>
          <p:cNvPr name="TextBox 7" id="7"/>
          <p:cNvSpPr txBox="true"/>
          <p:nvPr/>
        </p:nvSpPr>
        <p:spPr>
          <a:xfrm rot="0">
            <a:off x="9673224" y="3269044"/>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
        <p:nvSpPr>
          <p:cNvPr name="TextBox 8" id="8"/>
          <p:cNvSpPr txBox="true"/>
          <p:nvPr/>
        </p:nvSpPr>
        <p:spPr>
          <a:xfrm rot="0">
            <a:off x="1882724" y="3269044"/>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67D65"/>
        </a:solidFill>
      </p:bgPr>
    </p:bg>
    <p:spTree>
      <p:nvGrpSpPr>
        <p:cNvPr id="1" name=""/>
        <p:cNvGrpSpPr/>
        <p:nvPr/>
      </p:nvGrpSpPr>
      <p:grpSpPr>
        <a:xfrm>
          <a:off x="0" y="0"/>
          <a:ext cx="0" cy="0"/>
          <a:chOff x="0" y="0"/>
          <a:chExt cx="0" cy="0"/>
        </a:xfrm>
      </p:grpSpPr>
      <p:sp>
        <p:nvSpPr>
          <p:cNvPr name="Freeform 2" id="2"/>
          <p:cNvSpPr/>
          <p:nvPr/>
        </p:nvSpPr>
        <p:spPr>
          <a:xfrm flipH="false" flipV="false" rot="0">
            <a:off x="3267601" y="1589138"/>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74787" y="1589138"/>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449790" y="1938422"/>
            <a:ext cx="9059346" cy="3655754"/>
          </a:xfrm>
          <a:prstGeom prst="rect">
            <a:avLst/>
          </a:prstGeom>
        </p:spPr>
        <p:txBody>
          <a:bodyPr anchor="t" rtlCol="false" tIns="0" lIns="0" bIns="0" rIns="0">
            <a:spAutoFit/>
          </a:bodyPr>
          <a:lstStyle/>
          <a:p>
            <a:pPr algn="ctr">
              <a:lnSpc>
                <a:spcPts val="17951"/>
              </a:lnSpc>
            </a:pPr>
            <a:r>
              <a:rPr lang="en-US" sz="12822">
                <a:solidFill>
                  <a:srgbClr val="000000"/>
                </a:solidFill>
                <a:latin typeface="Foda Display"/>
                <a:ea typeface="Foda Display"/>
                <a:cs typeface="Foda Display"/>
                <a:sym typeface="Foda Display"/>
              </a:rPr>
              <a:t>ADVANCED </a:t>
            </a:r>
          </a:p>
        </p:txBody>
      </p:sp>
      <p:sp>
        <p:nvSpPr>
          <p:cNvPr name="Freeform 5" id="5"/>
          <p:cNvSpPr/>
          <p:nvPr/>
        </p:nvSpPr>
        <p:spPr>
          <a:xfrm flipH="false" flipV="false" rot="0">
            <a:off x="-294171" y="-745631"/>
            <a:ext cx="19344729" cy="19522204"/>
          </a:xfrm>
          <a:custGeom>
            <a:avLst/>
            <a:gdLst/>
            <a:ahLst/>
            <a:cxnLst/>
            <a:rect r="r" b="b" t="t" l="l"/>
            <a:pathLst>
              <a:path h="19522204" w="19344729">
                <a:moveTo>
                  <a:pt x="0" y="0"/>
                </a:moveTo>
                <a:lnTo>
                  <a:pt x="19344729" y="0"/>
                </a:lnTo>
                <a:lnTo>
                  <a:pt x="19344729" y="19522204"/>
                </a:lnTo>
                <a:lnTo>
                  <a:pt x="0" y="19522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20001" y="1741538"/>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52926" y="1589138"/>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848520" y="1938422"/>
            <a:ext cx="9059346" cy="3655754"/>
          </a:xfrm>
          <a:prstGeom prst="rect">
            <a:avLst/>
          </a:prstGeom>
        </p:spPr>
        <p:txBody>
          <a:bodyPr anchor="t" rtlCol="false" tIns="0" lIns="0" bIns="0" rIns="0">
            <a:spAutoFit/>
          </a:bodyPr>
          <a:lstStyle/>
          <a:p>
            <a:pPr algn="ctr">
              <a:lnSpc>
                <a:spcPts val="17951"/>
              </a:lnSpc>
            </a:pPr>
            <a:r>
              <a:rPr lang="en-US" sz="12822">
                <a:solidFill>
                  <a:srgbClr val="000000"/>
                </a:solidFill>
                <a:latin typeface="Foda Display"/>
                <a:ea typeface="Foda Display"/>
                <a:cs typeface="Foda Display"/>
                <a:sym typeface="Foda Display"/>
              </a:rPr>
              <a:t>ADVANCED </a:t>
            </a:r>
          </a:p>
        </p:txBody>
      </p:sp>
      <p:sp>
        <p:nvSpPr>
          <p:cNvPr name="Freeform 9" id="9"/>
          <p:cNvSpPr/>
          <p:nvPr/>
        </p:nvSpPr>
        <p:spPr>
          <a:xfrm flipH="false" flipV="false" rot="0">
            <a:off x="-1056729" y="-8732402"/>
            <a:ext cx="19344729" cy="19522204"/>
          </a:xfrm>
          <a:custGeom>
            <a:avLst/>
            <a:gdLst/>
            <a:ahLst/>
            <a:cxnLst/>
            <a:rect r="r" b="b" t="t" l="l"/>
            <a:pathLst>
              <a:path h="19522204" w="19344729">
                <a:moveTo>
                  <a:pt x="0" y="0"/>
                </a:moveTo>
                <a:lnTo>
                  <a:pt x="19344729" y="0"/>
                </a:lnTo>
                <a:lnTo>
                  <a:pt x="19344729" y="19522204"/>
                </a:lnTo>
                <a:lnTo>
                  <a:pt x="0" y="19522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5B690"/>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1448451" y="14484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30846">
            <a:off x="15120325" y="7314412"/>
            <a:ext cx="4409077" cy="3857942"/>
          </a:xfrm>
          <a:custGeom>
            <a:avLst/>
            <a:gdLst/>
            <a:ahLst/>
            <a:cxnLst/>
            <a:rect r="r" b="b" t="t" l="l"/>
            <a:pathLst>
              <a:path h="3857942" w="4409077">
                <a:moveTo>
                  <a:pt x="0" y="0"/>
                </a:moveTo>
                <a:lnTo>
                  <a:pt x="4409077" y="0"/>
                </a:lnTo>
                <a:lnTo>
                  <a:pt x="4409077" y="3857943"/>
                </a:lnTo>
                <a:lnTo>
                  <a:pt x="0" y="3857943"/>
                </a:lnTo>
                <a:lnTo>
                  <a:pt x="0" y="0"/>
                </a:lnTo>
                <a:close/>
              </a:path>
            </a:pathLst>
          </a:custGeom>
          <a:blipFill>
            <a:blip r:embed="rId4"/>
            <a:stretch>
              <a:fillRect l="0" t="0" r="0" b="0"/>
            </a:stretch>
          </a:blipFill>
        </p:spPr>
      </p:sp>
      <p:sp>
        <p:nvSpPr>
          <p:cNvPr name="Freeform 4" id="4"/>
          <p:cNvSpPr/>
          <p:nvPr/>
        </p:nvSpPr>
        <p:spPr>
          <a:xfrm flipH="false" flipV="false" rot="0">
            <a:off x="6500364" y="1961725"/>
            <a:ext cx="7387063" cy="8054934"/>
          </a:xfrm>
          <a:custGeom>
            <a:avLst/>
            <a:gdLst/>
            <a:ahLst/>
            <a:cxnLst/>
            <a:rect r="r" b="b" t="t" l="l"/>
            <a:pathLst>
              <a:path h="8054934" w="7387063">
                <a:moveTo>
                  <a:pt x="0" y="0"/>
                </a:moveTo>
                <a:lnTo>
                  <a:pt x="7387063" y="0"/>
                </a:lnTo>
                <a:lnTo>
                  <a:pt x="7387063" y="8054934"/>
                </a:lnTo>
                <a:lnTo>
                  <a:pt x="0" y="8054934"/>
                </a:lnTo>
                <a:lnTo>
                  <a:pt x="0" y="0"/>
                </a:lnTo>
                <a:close/>
              </a:path>
            </a:pathLst>
          </a:custGeom>
          <a:blipFill>
            <a:blip r:embed="rId5"/>
            <a:stretch>
              <a:fillRect l="0" t="0" r="0" b="0"/>
            </a:stretch>
          </a:blipFill>
        </p:spPr>
      </p:sp>
      <p:sp>
        <p:nvSpPr>
          <p:cNvPr name="TextBox 5" id="5"/>
          <p:cNvSpPr txBox="true"/>
          <p:nvPr/>
        </p:nvSpPr>
        <p:spPr>
          <a:xfrm rot="0">
            <a:off x="1538552" y="294316"/>
            <a:ext cx="16083383" cy="2034298"/>
          </a:xfrm>
          <a:prstGeom prst="rect">
            <a:avLst/>
          </a:prstGeom>
        </p:spPr>
        <p:txBody>
          <a:bodyPr anchor="t" rtlCol="false" tIns="0" lIns="0" bIns="0" rIns="0">
            <a:spAutoFit/>
          </a:bodyPr>
          <a:lstStyle/>
          <a:p>
            <a:pPr algn="l" marL="844066" indent="-422033" lvl="1">
              <a:lnSpc>
                <a:spcPts val="5473"/>
              </a:lnSpc>
              <a:buFont typeface="Arial"/>
              <a:buChar char="•"/>
            </a:pPr>
            <a:r>
              <a:rPr lang="en-US" b="true" sz="3909">
                <a:solidFill>
                  <a:srgbClr val="000000"/>
                </a:solidFill>
                <a:latin typeface="Canva Sans Bold"/>
                <a:ea typeface="Canva Sans Bold"/>
                <a:cs typeface="Canva Sans Bold"/>
                <a:sym typeface="Canva Sans Bold"/>
              </a:rPr>
              <a:t> Find how much amount spent by each customer on artists? Write a query to return customer name, artist name and total spent </a:t>
            </a:r>
          </a:p>
        </p:txBody>
      </p:sp>
      <p:sp>
        <p:nvSpPr>
          <p:cNvPr name="TextBox 6" id="6"/>
          <p:cNvSpPr txBox="true"/>
          <p:nvPr/>
        </p:nvSpPr>
        <p:spPr>
          <a:xfrm rot="0">
            <a:off x="2416827" y="3416610"/>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1330846">
            <a:off x="15054761" y="7329329"/>
            <a:ext cx="4409077" cy="3857942"/>
          </a:xfrm>
          <a:custGeom>
            <a:avLst/>
            <a:gdLst/>
            <a:ahLst/>
            <a:cxnLst/>
            <a:rect r="r" b="b" t="t" l="l"/>
            <a:pathLst>
              <a:path h="3857942" w="4409077">
                <a:moveTo>
                  <a:pt x="0" y="0"/>
                </a:moveTo>
                <a:lnTo>
                  <a:pt x="4409078" y="0"/>
                </a:lnTo>
                <a:lnTo>
                  <a:pt x="4409078" y="3857942"/>
                </a:lnTo>
                <a:lnTo>
                  <a:pt x="0" y="3857942"/>
                </a:lnTo>
                <a:lnTo>
                  <a:pt x="0" y="0"/>
                </a:lnTo>
                <a:close/>
              </a:path>
            </a:pathLst>
          </a:custGeom>
          <a:blipFill>
            <a:blip r:embed="rId2"/>
            <a:stretch>
              <a:fillRect l="0" t="0" r="0" b="0"/>
            </a:stretch>
          </a:blipFill>
        </p:spPr>
      </p:sp>
      <p:sp>
        <p:nvSpPr>
          <p:cNvPr name="Freeform 3" id="3"/>
          <p:cNvSpPr/>
          <p:nvPr/>
        </p:nvSpPr>
        <p:spPr>
          <a:xfrm flipH="false" flipV="false" rot="0">
            <a:off x="1764385" y="3938591"/>
            <a:ext cx="14058887" cy="5013365"/>
          </a:xfrm>
          <a:custGeom>
            <a:avLst/>
            <a:gdLst/>
            <a:ahLst/>
            <a:cxnLst/>
            <a:rect r="r" b="b" t="t" l="l"/>
            <a:pathLst>
              <a:path h="5013365" w="14058887">
                <a:moveTo>
                  <a:pt x="0" y="0"/>
                </a:moveTo>
                <a:lnTo>
                  <a:pt x="14058887" y="0"/>
                </a:lnTo>
                <a:lnTo>
                  <a:pt x="14058887" y="5013365"/>
                </a:lnTo>
                <a:lnTo>
                  <a:pt x="0" y="5013365"/>
                </a:lnTo>
                <a:lnTo>
                  <a:pt x="0" y="0"/>
                </a:lnTo>
                <a:close/>
              </a:path>
            </a:pathLst>
          </a:custGeom>
          <a:blipFill>
            <a:blip r:embed="rId3"/>
            <a:stretch>
              <a:fillRect l="0" t="0" r="0" b="0"/>
            </a:stretch>
          </a:blipFill>
        </p:spPr>
      </p:sp>
      <p:sp>
        <p:nvSpPr>
          <p:cNvPr name="TextBox 4" id="4"/>
          <p:cNvSpPr txBox="true"/>
          <p:nvPr/>
        </p:nvSpPr>
        <p:spPr>
          <a:xfrm rot="0">
            <a:off x="1538552" y="95250"/>
            <a:ext cx="16083383" cy="2785503"/>
          </a:xfrm>
          <a:prstGeom prst="rect">
            <a:avLst/>
          </a:prstGeom>
        </p:spPr>
        <p:txBody>
          <a:bodyPr anchor="t" rtlCol="false" tIns="0" lIns="0" bIns="0" rIns="0">
            <a:spAutoFit/>
          </a:bodyPr>
          <a:lstStyle/>
          <a:p>
            <a:pPr algn="l" marL="692940" indent="-346470" lvl="1">
              <a:lnSpc>
                <a:spcPts val="4493"/>
              </a:lnSpc>
              <a:buFont typeface="Arial"/>
              <a:buChar char="•"/>
            </a:pPr>
            <a:r>
              <a:rPr lang="en-US" b="true" sz="3209">
                <a:solidFill>
                  <a:srgbClr val="000000"/>
                </a:solidFill>
                <a:latin typeface="Canva Sans Bold"/>
                <a:ea typeface="Canva Sans Bold"/>
                <a:cs typeface="Canva Sans Bold"/>
                <a:sym typeface="Canva Sans Bold"/>
              </a:rPr>
              <a:t> We want to find out the most popular music Genre for each country. We determine the most popular genre as the genre </a:t>
            </a:r>
            <a:r>
              <a:rPr lang="en-US" b="true" sz="3209">
                <a:solidFill>
                  <a:srgbClr val="000000"/>
                </a:solidFill>
                <a:latin typeface="Canva Sans Bold"/>
                <a:ea typeface="Canva Sans Bold"/>
                <a:cs typeface="Canva Sans Bold"/>
                <a:sym typeface="Canva Sans Bold"/>
              </a:rPr>
              <a:t>with the highest amount of purchases. Write a query that returns each country along with the top Genre. For countries where the maximum number of purchases is shared return all Genres.</a:t>
            </a:r>
          </a:p>
        </p:txBody>
      </p:sp>
      <p:sp>
        <p:nvSpPr>
          <p:cNvPr name="TextBox 5" id="5"/>
          <p:cNvSpPr txBox="true"/>
          <p:nvPr/>
        </p:nvSpPr>
        <p:spPr>
          <a:xfrm rot="0">
            <a:off x="2009766" y="2814078"/>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
        <p:nvSpPr>
          <p:cNvPr name="Freeform 6" id="6"/>
          <p:cNvSpPr/>
          <p:nvPr/>
        </p:nvSpPr>
        <p:spPr>
          <a:xfrm flipH="false" flipV="false" rot="5399999">
            <a:off x="-1448451" y="14484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2D3BE"/>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1296051" y="16008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30846">
            <a:off x="14743665" y="6936439"/>
            <a:ext cx="4409077" cy="3857942"/>
          </a:xfrm>
          <a:custGeom>
            <a:avLst/>
            <a:gdLst/>
            <a:ahLst/>
            <a:cxnLst/>
            <a:rect r="r" b="b" t="t" l="l"/>
            <a:pathLst>
              <a:path h="3857942" w="4409077">
                <a:moveTo>
                  <a:pt x="0" y="0"/>
                </a:moveTo>
                <a:lnTo>
                  <a:pt x="4409077" y="0"/>
                </a:lnTo>
                <a:lnTo>
                  <a:pt x="4409077" y="3857942"/>
                </a:lnTo>
                <a:lnTo>
                  <a:pt x="0" y="3857942"/>
                </a:lnTo>
                <a:lnTo>
                  <a:pt x="0" y="0"/>
                </a:lnTo>
                <a:close/>
              </a:path>
            </a:pathLst>
          </a:custGeom>
          <a:blipFill>
            <a:blip r:embed="rId4"/>
            <a:stretch>
              <a:fillRect l="0" t="0" r="0" b="0"/>
            </a:stretch>
          </a:blipFill>
        </p:spPr>
      </p:sp>
      <p:sp>
        <p:nvSpPr>
          <p:cNvPr name="Freeform 4" id="4"/>
          <p:cNvSpPr/>
          <p:nvPr/>
        </p:nvSpPr>
        <p:spPr>
          <a:xfrm flipH="false" flipV="false" rot="0">
            <a:off x="1731503" y="4612161"/>
            <a:ext cx="15216700" cy="3852408"/>
          </a:xfrm>
          <a:custGeom>
            <a:avLst/>
            <a:gdLst/>
            <a:ahLst/>
            <a:cxnLst/>
            <a:rect r="r" b="b" t="t" l="l"/>
            <a:pathLst>
              <a:path h="3852408" w="15216700">
                <a:moveTo>
                  <a:pt x="0" y="0"/>
                </a:moveTo>
                <a:lnTo>
                  <a:pt x="15216701" y="0"/>
                </a:lnTo>
                <a:lnTo>
                  <a:pt x="15216701" y="3852408"/>
                </a:lnTo>
                <a:lnTo>
                  <a:pt x="0" y="3852408"/>
                </a:lnTo>
                <a:lnTo>
                  <a:pt x="0" y="0"/>
                </a:lnTo>
                <a:close/>
              </a:path>
            </a:pathLst>
          </a:custGeom>
          <a:blipFill>
            <a:blip r:embed="rId5"/>
            <a:stretch>
              <a:fillRect l="-467" t="0" r="-467" b="0"/>
            </a:stretch>
          </a:blipFill>
        </p:spPr>
      </p:sp>
      <p:sp>
        <p:nvSpPr>
          <p:cNvPr name="TextBox 5" id="5"/>
          <p:cNvSpPr txBox="true"/>
          <p:nvPr/>
        </p:nvSpPr>
        <p:spPr>
          <a:xfrm rot="0">
            <a:off x="1538552" y="306792"/>
            <a:ext cx="16083383" cy="2306713"/>
          </a:xfrm>
          <a:prstGeom prst="rect">
            <a:avLst/>
          </a:prstGeom>
        </p:spPr>
        <p:txBody>
          <a:bodyPr anchor="t" rtlCol="false" tIns="0" lIns="0" bIns="0" rIns="0">
            <a:spAutoFit/>
          </a:bodyPr>
          <a:lstStyle/>
          <a:p>
            <a:pPr algn="l" marL="714530" indent="-357265" lvl="1">
              <a:lnSpc>
                <a:spcPts val="4633"/>
              </a:lnSpc>
              <a:buFont typeface="Arial"/>
              <a:buChar char="•"/>
            </a:pPr>
            <a:r>
              <a:rPr lang="en-US" b="true" sz="3309">
                <a:solidFill>
                  <a:srgbClr val="000000"/>
                </a:solidFill>
                <a:latin typeface="Canva Sans Bold"/>
                <a:ea typeface="Canva Sans Bold"/>
                <a:cs typeface="Canva Sans Bold"/>
                <a:sym typeface="Canva Sans Bold"/>
              </a:rPr>
              <a:t> Write a query that determines the customer that has spent the most on music for each country. </a:t>
            </a:r>
            <a:r>
              <a:rPr lang="en-US" b="true" sz="3309">
                <a:solidFill>
                  <a:srgbClr val="000000"/>
                </a:solidFill>
                <a:latin typeface="Canva Sans Bold"/>
                <a:ea typeface="Canva Sans Bold"/>
                <a:cs typeface="Canva Sans Bold"/>
                <a:sym typeface="Canva Sans Bold"/>
              </a:rPr>
              <a:t>Write a query that returns the country along with the top customer and how much they spent. For countries where the top amount spent is shared, provide all customers who spent this amount.</a:t>
            </a:r>
          </a:p>
        </p:txBody>
      </p:sp>
      <p:sp>
        <p:nvSpPr>
          <p:cNvPr name="TextBox 6" id="6"/>
          <p:cNvSpPr txBox="true"/>
          <p:nvPr/>
        </p:nvSpPr>
        <p:spPr>
          <a:xfrm rot="0">
            <a:off x="2025843" y="3289301"/>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8A49A"/>
        </a:solidFill>
      </p:bgPr>
    </p:bg>
    <p:spTree>
      <p:nvGrpSpPr>
        <p:cNvPr id="1" name=""/>
        <p:cNvGrpSpPr/>
        <p:nvPr/>
      </p:nvGrpSpPr>
      <p:grpSpPr>
        <a:xfrm>
          <a:off x="0" y="0"/>
          <a:ext cx="0" cy="0"/>
          <a:chOff x="0" y="0"/>
          <a:chExt cx="0" cy="0"/>
        </a:xfrm>
      </p:grpSpPr>
      <p:sp>
        <p:nvSpPr>
          <p:cNvPr name="Freeform 2" id="2"/>
          <p:cNvSpPr/>
          <p:nvPr/>
        </p:nvSpPr>
        <p:spPr>
          <a:xfrm flipH="false" flipV="false" rot="0">
            <a:off x="1764739" y="729386"/>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18687" y="729386"/>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15362" y="2857272"/>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506489" y="3050716"/>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72285" y="2408555"/>
            <a:ext cx="8418076" cy="3658870"/>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000000"/>
                </a:solidFill>
                <a:latin typeface="Canva Sans Bold"/>
                <a:ea typeface="Canva Sans Bold"/>
                <a:cs typeface="Canva Sans Bold"/>
                <a:sym typeface="Canva Sans Bold"/>
              </a:rPr>
              <a:t>Software used :  MySql</a:t>
            </a:r>
          </a:p>
          <a:p>
            <a:pPr algn="l" marL="1122679" indent="-561340" lvl="1">
              <a:lnSpc>
                <a:spcPts val="7279"/>
              </a:lnSpc>
              <a:buFont typeface="Arial"/>
              <a:buChar char="•"/>
            </a:pPr>
            <a:r>
              <a:rPr lang="en-US" b="true" sz="5199">
                <a:solidFill>
                  <a:srgbClr val="000000"/>
                </a:solidFill>
                <a:latin typeface="Canva Sans Bold"/>
                <a:ea typeface="Canva Sans Bold"/>
                <a:cs typeface="Canva Sans Bold"/>
                <a:sym typeface="Canva Sans Bold"/>
              </a:rPr>
              <a:t>Language:Sql</a:t>
            </a:r>
          </a:p>
          <a:p>
            <a:pPr algn="ctr">
              <a:lnSpc>
                <a:spcPts val="7279"/>
              </a:lnSpc>
            </a:pPr>
          </a:p>
          <a:p>
            <a:pPr algn="ctr">
              <a:lnSpc>
                <a:spcPts val="72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D3BE"/>
        </a:solidFill>
      </p:bgPr>
    </p:bg>
    <p:spTree>
      <p:nvGrpSpPr>
        <p:cNvPr id="1" name=""/>
        <p:cNvGrpSpPr/>
        <p:nvPr/>
      </p:nvGrpSpPr>
      <p:grpSpPr>
        <a:xfrm>
          <a:off x="0" y="0"/>
          <a:ext cx="0" cy="0"/>
          <a:chOff x="0" y="0"/>
          <a:chExt cx="0" cy="0"/>
        </a:xfrm>
      </p:grpSpPr>
      <p:sp>
        <p:nvSpPr>
          <p:cNvPr name="AutoShape 2" id="2"/>
          <p:cNvSpPr/>
          <p:nvPr/>
        </p:nvSpPr>
        <p:spPr>
          <a:xfrm rot="0">
            <a:off x="9144000" y="1346675"/>
            <a:ext cx="8385188" cy="8359793"/>
          </a:xfrm>
          <a:prstGeom prst="rect">
            <a:avLst/>
          </a:prstGeom>
          <a:solidFill>
            <a:srgbClr val="A8A49A"/>
          </a:solidFill>
        </p:spPr>
      </p:sp>
      <p:sp>
        <p:nvSpPr>
          <p:cNvPr name="Freeform 3" id="3"/>
          <p:cNvSpPr/>
          <p:nvPr/>
        </p:nvSpPr>
        <p:spPr>
          <a:xfrm flipH="false" flipV="false" rot="0">
            <a:off x="-179574" y="0"/>
            <a:ext cx="8920606" cy="10639385"/>
          </a:xfrm>
          <a:custGeom>
            <a:avLst/>
            <a:gdLst/>
            <a:ahLst/>
            <a:cxnLst/>
            <a:rect r="r" b="b" t="t" l="l"/>
            <a:pathLst>
              <a:path h="10639385" w="8920606">
                <a:moveTo>
                  <a:pt x="0" y="0"/>
                </a:moveTo>
                <a:lnTo>
                  <a:pt x="8920606" y="0"/>
                </a:lnTo>
                <a:lnTo>
                  <a:pt x="8920606" y="10639385"/>
                </a:lnTo>
                <a:lnTo>
                  <a:pt x="0" y="10639385"/>
                </a:lnTo>
                <a:lnTo>
                  <a:pt x="0" y="0"/>
                </a:lnTo>
                <a:close/>
              </a:path>
            </a:pathLst>
          </a:custGeom>
          <a:blipFill>
            <a:blip r:embed="rId2"/>
            <a:stretch>
              <a:fillRect l="-9633" t="0" r="-9633" b="0"/>
            </a:stretch>
          </a:blipFill>
        </p:spPr>
      </p:sp>
      <p:sp>
        <p:nvSpPr>
          <p:cNvPr name="TextBox 4" id="4"/>
          <p:cNvSpPr txBox="true"/>
          <p:nvPr/>
        </p:nvSpPr>
        <p:spPr>
          <a:xfrm rot="0">
            <a:off x="6512429" y="122920"/>
            <a:ext cx="14082819" cy="1223755"/>
          </a:xfrm>
          <a:prstGeom prst="rect">
            <a:avLst/>
          </a:prstGeom>
        </p:spPr>
        <p:txBody>
          <a:bodyPr anchor="t" rtlCol="false" tIns="0" lIns="0" bIns="0" rIns="0">
            <a:spAutoFit/>
          </a:bodyPr>
          <a:lstStyle/>
          <a:p>
            <a:pPr algn="ctr">
              <a:lnSpc>
                <a:spcPts val="9873"/>
              </a:lnSpc>
            </a:pPr>
            <a:r>
              <a:rPr lang="en-US" sz="7595" b="true">
                <a:solidFill>
                  <a:srgbClr val="3C3834"/>
                </a:solidFill>
                <a:latin typeface="Cormorant Garamond Bold"/>
                <a:ea typeface="Cormorant Garamond Bold"/>
                <a:cs typeface="Cormorant Garamond Bold"/>
                <a:sym typeface="Cormorant Garamond Bold"/>
              </a:rPr>
              <a:t>HELLO</a:t>
            </a:r>
          </a:p>
        </p:txBody>
      </p:sp>
      <p:sp>
        <p:nvSpPr>
          <p:cNvPr name="TextBox 5" id="5"/>
          <p:cNvSpPr txBox="true"/>
          <p:nvPr/>
        </p:nvSpPr>
        <p:spPr>
          <a:xfrm rot="0">
            <a:off x="9200582" y="2272708"/>
            <a:ext cx="8058718" cy="5646335"/>
          </a:xfrm>
          <a:prstGeom prst="rect">
            <a:avLst/>
          </a:prstGeom>
        </p:spPr>
        <p:txBody>
          <a:bodyPr anchor="t" rtlCol="false" tIns="0" lIns="0" bIns="0" rIns="0">
            <a:spAutoFit/>
          </a:bodyPr>
          <a:lstStyle/>
          <a:p>
            <a:pPr algn="ctr">
              <a:lnSpc>
                <a:spcPts val="6409"/>
              </a:lnSpc>
            </a:pPr>
            <a:r>
              <a:rPr lang="en-US" sz="4578" b="true">
                <a:solidFill>
                  <a:srgbClr val="3C3834"/>
                </a:solidFill>
                <a:latin typeface="Canva Sans Bold"/>
                <a:ea typeface="Canva Sans Bold"/>
                <a:cs typeface="Canva Sans Bold"/>
                <a:sym typeface="Canva Sans Bold"/>
              </a:rPr>
              <a:t>My name is Vaidehi Patel and this is my Sql project on Music Store Data Analysis.</a:t>
            </a:r>
          </a:p>
          <a:p>
            <a:pPr algn="ctr">
              <a:lnSpc>
                <a:spcPts val="6409"/>
              </a:lnSpc>
            </a:pPr>
            <a:r>
              <a:rPr lang="en-US" sz="4578" b="true">
                <a:solidFill>
                  <a:srgbClr val="3C3834"/>
                </a:solidFill>
                <a:latin typeface="Canva Sans Bold"/>
                <a:ea typeface="Canva Sans Bold"/>
                <a:cs typeface="Canva Sans Bold"/>
                <a:sym typeface="Canva Sans Bold"/>
              </a:rPr>
              <a:t>I have utilized Sql queries to </a:t>
            </a:r>
          </a:p>
          <a:p>
            <a:pPr algn="ctr">
              <a:lnSpc>
                <a:spcPts val="6409"/>
              </a:lnSpc>
            </a:pPr>
            <a:r>
              <a:rPr lang="en-US" sz="4578" b="true">
                <a:solidFill>
                  <a:srgbClr val="3C3834"/>
                </a:solidFill>
                <a:latin typeface="Canva Sans Bold"/>
                <a:ea typeface="Canva Sans Bold"/>
                <a:cs typeface="Canva Sans Bold"/>
                <a:sym typeface="Canva Sans Bold"/>
              </a:rPr>
              <a:t>solve questions related to Music Store Data Taken from kaggle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67D65"/>
        </a:solidFill>
      </p:bgPr>
    </p:bg>
    <p:spTree>
      <p:nvGrpSpPr>
        <p:cNvPr id="1" name=""/>
        <p:cNvGrpSpPr/>
        <p:nvPr/>
      </p:nvGrpSpPr>
      <p:grpSpPr>
        <a:xfrm>
          <a:off x="0" y="0"/>
          <a:ext cx="0" cy="0"/>
          <a:chOff x="0" y="0"/>
          <a:chExt cx="0" cy="0"/>
        </a:xfrm>
      </p:grpSpPr>
      <p:sp>
        <p:nvSpPr>
          <p:cNvPr name="TextBox 2" id="2"/>
          <p:cNvSpPr txBox="true"/>
          <p:nvPr/>
        </p:nvSpPr>
        <p:spPr>
          <a:xfrm rot="0">
            <a:off x="11105170" y="2955721"/>
            <a:ext cx="7319271" cy="2326704"/>
          </a:xfrm>
          <a:prstGeom prst="rect">
            <a:avLst/>
          </a:prstGeom>
        </p:spPr>
        <p:txBody>
          <a:bodyPr anchor="t" rtlCol="false" tIns="0" lIns="0" bIns="0" rIns="0">
            <a:spAutoFit/>
          </a:bodyPr>
          <a:lstStyle/>
          <a:p>
            <a:pPr algn="ctr">
              <a:lnSpc>
                <a:spcPts val="6156"/>
              </a:lnSpc>
            </a:pPr>
            <a:r>
              <a:rPr lang="en-US" b="true" sz="4397" i="true">
                <a:solidFill>
                  <a:srgbClr val="000000"/>
                </a:solidFill>
                <a:latin typeface="Canva Sans Bold Italics"/>
                <a:ea typeface="Canva Sans Bold Italics"/>
                <a:cs typeface="Canva Sans Bold Italics"/>
                <a:sym typeface="Canva Sans Bold Italics"/>
              </a:rPr>
              <a:t>Tables Present in Music Store Data Analysis</a:t>
            </a:r>
          </a:p>
          <a:p>
            <a:pPr algn="ctr">
              <a:lnSpc>
                <a:spcPts val="6156"/>
              </a:lnSpc>
            </a:pPr>
            <a:r>
              <a:rPr lang="en-US" b="true" sz="4397" i="true">
                <a:solidFill>
                  <a:srgbClr val="000000"/>
                </a:solidFill>
                <a:latin typeface="Canva Sans Bold Italics"/>
                <a:ea typeface="Canva Sans Bold Italics"/>
                <a:cs typeface="Canva Sans Bold Italics"/>
                <a:sym typeface="Canva Sans Bold Italics"/>
              </a:rPr>
              <a:t>Database  </a:t>
            </a:r>
          </a:p>
        </p:txBody>
      </p:sp>
      <p:sp>
        <p:nvSpPr>
          <p:cNvPr name="Freeform 3" id="3"/>
          <p:cNvSpPr/>
          <p:nvPr/>
        </p:nvSpPr>
        <p:spPr>
          <a:xfrm flipH="false" flipV="false" rot="0">
            <a:off x="1028700" y="1128843"/>
            <a:ext cx="10076470" cy="8129457"/>
          </a:xfrm>
          <a:custGeom>
            <a:avLst/>
            <a:gdLst/>
            <a:ahLst/>
            <a:cxnLst/>
            <a:rect r="r" b="b" t="t" l="l"/>
            <a:pathLst>
              <a:path h="8129457" w="10076470">
                <a:moveTo>
                  <a:pt x="0" y="0"/>
                </a:moveTo>
                <a:lnTo>
                  <a:pt x="10076470" y="0"/>
                </a:lnTo>
                <a:lnTo>
                  <a:pt x="10076470" y="8129457"/>
                </a:lnTo>
                <a:lnTo>
                  <a:pt x="0" y="8129457"/>
                </a:lnTo>
                <a:lnTo>
                  <a:pt x="0" y="0"/>
                </a:lnTo>
                <a:close/>
              </a:path>
            </a:pathLst>
          </a:custGeom>
          <a:blipFill>
            <a:blip r:embed="rId2"/>
            <a:stretch>
              <a:fillRect l="-475" t="0" r="-475" b="-1160"/>
            </a:stretch>
          </a:blipFill>
        </p:spPr>
      </p:sp>
      <p:sp>
        <p:nvSpPr>
          <p:cNvPr name="Freeform 4" id="4"/>
          <p:cNvSpPr/>
          <p:nvPr/>
        </p:nvSpPr>
        <p:spPr>
          <a:xfrm flipH="false" flipV="false" rot="-10800000">
            <a:off x="13872644" y="6091527"/>
            <a:ext cx="4337426" cy="4195473"/>
          </a:xfrm>
          <a:custGeom>
            <a:avLst/>
            <a:gdLst/>
            <a:ahLst/>
            <a:cxnLst/>
            <a:rect r="r" b="b" t="t" l="l"/>
            <a:pathLst>
              <a:path h="4195473" w="4337426">
                <a:moveTo>
                  <a:pt x="0" y="0"/>
                </a:moveTo>
                <a:lnTo>
                  <a:pt x="4337425" y="0"/>
                </a:lnTo>
                <a:lnTo>
                  <a:pt x="4337425" y="4195473"/>
                </a:lnTo>
                <a:lnTo>
                  <a:pt x="0" y="4195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28776"/>
            <a:ext cx="4337426" cy="4195473"/>
          </a:xfrm>
          <a:custGeom>
            <a:avLst/>
            <a:gdLst/>
            <a:ahLst/>
            <a:cxnLst/>
            <a:rect r="r" b="b" t="t" l="l"/>
            <a:pathLst>
              <a:path h="4195473" w="4337426">
                <a:moveTo>
                  <a:pt x="0" y="0"/>
                </a:moveTo>
                <a:lnTo>
                  <a:pt x="4337426" y="0"/>
                </a:lnTo>
                <a:lnTo>
                  <a:pt x="4337426" y="4195474"/>
                </a:lnTo>
                <a:lnTo>
                  <a:pt x="0" y="4195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872644" y="-1063829"/>
            <a:ext cx="4690997" cy="4114800"/>
          </a:xfrm>
          <a:custGeom>
            <a:avLst/>
            <a:gdLst/>
            <a:ahLst/>
            <a:cxnLst/>
            <a:rect r="r" b="b" t="t" l="l"/>
            <a:pathLst>
              <a:path h="4114800" w="4690997">
                <a:moveTo>
                  <a:pt x="0" y="0"/>
                </a:moveTo>
                <a:lnTo>
                  <a:pt x="4690997" y="0"/>
                </a:lnTo>
                <a:lnTo>
                  <a:pt x="469099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6799" y="7200900"/>
            <a:ext cx="4690997" cy="4114800"/>
          </a:xfrm>
          <a:custGeom>
            <a:avLst/>
            <a:gdLst/>
            <a:ahLst/>
            <a:cxnLst/>
            <a:rect r="r" b="b" t="t" l="l"/>
            <a:pathLst>
              <a:path h="4114800" w="4690997">
                <a:moveTo>
                  <a:pt x="0" y="0"/>
                </a:moveTo>
                <a:lnTo>
                  <a:pt x="4690998" y="0"/>
                </a:lnTo>
                <a:lnTo>
                  <a:pt x="469099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78771"/>
            <a:ext cx="10076470" cy="8129457"/>
          </a:xfrm>
          <a:custGeom>
            <a:avLst/>
            <a:gdLst/>
            <a:ahLst/>
            <a:cxnLst/>
            <a:rect r="r" b="b" t="t" l="l"/>
            <a:pathLst>
              <a:path h="8129457" w="10076470">
                <a:moveTo>
                  <a:pt x="0" y="0"/>
                </a:moveTo>
                <a:lnTo>
                  <a:pt x="10076470" y="0"/>
                </a:lnTo>
                <a:lnTo>
                  <a:pt x="10076470" y="8129458"/>
                </a:lnTo>
                <a:lnTo>
                  <a:pt x="0" y="8129458"/>
                </a:lnTo>
                <a:lnTo>
                  <a:pt x="0" y="0"/>
                </a:lnTo>
                <a:close/>
              </a:path>
            </a:pathLst>
          </a:custGeom>
          <a:blipFill>
            <a:blip r:embed="rId2"/>
            <a:stretch>
              <a:fillRect l="-475" t="0" r="-475" b="-116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8A49A"/>
        </a:solidFill>
      </p:bgPr>
    </p:bg>
    <p:spTree>
      <p:nvGrpSpPr>
        <p:cNvPr id="1" name=""/>
        <p:cNvGrpSpPr/>
        <p:nvPr/>
      </p:nvGrpSpPr>
      <p:grpSpPr>
        <a:xfrm>
          <a:off x="0" y="0"/>
          <a:ext cx="0" cy="0"/>
          <a:chOff x="0" y="0"/>
          <a:chExt cx="0" cy="0"/>
        </a:xfrm>
      </p:grpSpPr>
      <p:sp>
        <p:nvSpPr>
          <p:cNvPr name="Freeform 2" id="2"/>
          <p:cNvSpPr/>
          <p:nvPr/>
        </p:nvSpPr>
        <p:spPr>
          <a:xfrm flipH="false" flipV="false" rot="0">
            <a:off x="4942046" y="1503163"/>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8166" y="-1131604"/>
            <a:ext cx="17497466" cy="17657993"/>
          </a:xfrm>
          <a:custGeom>
            <a:avLst/>
            <a:gdLst/>
            <a:ahLst/>
            <a:cxnLst/>
            <a:rect r="r" b="b" t="t" l="l"/>
            <a:pathLst>
              <a:path h="17657993" w="17497466">
                <a:moveTo>
                  <a:pt x="0" y="0"/>
                </a:moveTo>
                <a:lnTo>
                  <a:pt x="17497466" y="0"/>
                </a:lnTo>
                <a:lnTo>
                  <a:pt x="17497466" y="17657993"/>
                </a:lnTo>
                <a:lnTo>
                  <a:pt x="0" y="176579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75574" y="-7445308"/>
            <a:ext cx="18288000" cy="18455780"/>
          </a:xfrm>
          <a:custGeom>
            <a:avLst/>
            <a:gdLst/>
            <a:ahLst/>
            <a:cxnLst/>
            <a:rect r="r" b="b" t="t" l="l"/>
            <a:pathLst>
              <a:path h="18455780" w="18288000">
                <a:moveTo>
                  <a:pt x="0" y="0"/>
                </a:moveTo>
                <a:lnTo>
                  <a:pt x="18288000" y="0"/>
                </a:lnTo>
                <a:lnTo>
                  <a:pt x="18288000" y="18455780"/>
                </a:lnTo>
                <a:lnTo>
                  <a:pt x="0" y="18455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575247" y="1782582"/>
            <a:ext cx="7379261" cy="6721836"/>
          </a:xfrm>
          <a:custGeom>
            <a:avLst/>
            <a:gdLst/>
            <a:ahLst/>
            <a:cxnLst/>
            <a:rect r="r" b="b" t="t" l="l"/>
            <a:pathLst>
              <a:path h="6721836" w="7379261">
                <a:moveTo>
                  <a:pt x="0" y="0"/>
                </a:moveTo>
                <a:lnTo>
                  <a:pt x="7379261" y="0"/>
                </a:lnTo>
                <a:lnTo>
                  <a:pt x="7379261"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264877" y="1782582"/>
            <a:ext cx="7379261" cy="6721836"/>
          </a:xfrm>
          <a:custGeom>
            <a:avLst/>
            <a:gdLst/>
            <a:ahLst/>
            <a:cxnLst/>
            <a:rect r="r" b="b" t="t" l="l"/>
            <a:pathLst>
              <a:path h="6721836" w="7379261">
                <a:moveTo>
                  <a:pt x="0" y="0"/>
                </a:moveTo>
                <a:lnTo>
                  <a:pt x="7379262" y="0"/>
                </a:lnTo>
                <a:lnTo>
                  <a:pt x="7379262" y="6721836"/>
                </a:lnTo>
                <a:lnTo>
                  <a:pt x="0" y="67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385931" y="1569183"/>
            <a:ext cx="5516138" cy="4130529"/>
          </a:xfrm>
          <a:prstGeom prst="rect">
            <a:avLst/>
          </a:prstGeom>
        </p:spPr>
        <p:txBody>
          <a:bodyPr anchor="t" rtlCol="false" tIns="0" lIns="0" bIns="0" rIns="0">
            <a:spAutoFit/>
          </a:bodyPr>
          <a:lstStyle/>
          <a:p>
            <a:pPr algn="ctr">
              <a:lnSpc>
                <a:spcPts val="20283"/>
              </a:lnSpc>
            </a:pPr>
            <a:r>
              <a:rPr lang="en-US" sz="14487" i="true">
                <a:solidFill>
                  <a:srgbClr val="000000"/>
                </a:solidFill>
                <a:latin typeface="Foda Display Italics"/>
                <a:ea typeface="Foda Display Italics"/>
                <a:cs typeface="Foda Display Italics"/>
                <a:sym typeface="Foda Display Italics"/>
              </a:rPr>
              <a:t>BASIC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3A181"/>
        </a:solidFill>
      </p:bgPr>
    </p:bg>
    <p:spTree>
      <p:nvGrpSpPr>
        <p:cNvPr id="1" name=""/>
        <p:cNvGrpSpPr/>
        <p:nvPr/>
      </p:nvGrpSpPr>
      <p:grpSpPr>
        <a:xfrm>
          <a:off x="0" y="0"/>
          <a:ext cx="0" cy="0"/>
          <a:chOff x="0" y="0"/>
          <a:chExt cx="0" cy="0"/>
        </a:xfrm>
      </p:grpSpPr>
      <p:sp>
        <p:nvSpPr>
          <p:cNvPr name="AutoShape 2" id="2"/>
          <p:cNvSpPr/>
          <p:nvPr/>
        </p:nvSpPr>
        <p:spPr>
          <a:xfrm rot="0">
            <a:off x="12752988" y="0"/>
            <a:ext cx="5535012" cy="10287000"/>
          </a:xfrm>
          <a:prstGeom prst="rect">
            <a:avLst/>
          </a:prstGeom>
          <a:solidFill>
            <a:srgbClr val="E2D3BE"/>
          </a:solidFill>
        </p:spPr>
      </p:sp>
      <p:sp>
        <p:nvSpPr>
          <p:cNvPr name="Freeform 3" id="3"/>
          <p:cNvSpPr/>
          <p:nvPr/>
        </p:nvSpPr>
        <p:spPr>
          <a:xfrm flipH="false" flipV="false" rot="-1330846">
            <a:off x="14298733" y="7019125"/>
            <a:ext cx="4409077" cy="3857942"/>
          </a:xfrm>
          <a:custGeom>
            <a:avLst/>
            <a:gdLst/>
            <a:ahLst/>
            <a:cxnLst/>
            <a:rect r="r" b="b" t="t" l="l"/>
            <a:pathLst>
              <a:path h="3857942" w="4409077">
                <a:moveTo>
                  <a:pt x="0" y="0"/>
                </a:moveTo>
                <a:lnTo>
                  <a:pt x="4409077" y="0"/>
                </a:lnTo>
                <a:lnTo>
                  <a:pt x="4409077" y="3857942"/>
                </a:lnTo>
                <a:lnTo>
                  <a:pt x="0" y="3857942"/>
                </a:lnTo>
                <a:lnTo>
                  <a:pt x="0" y="0"/>
                </a:lnTo>
                <a:close/>
              </a:path>
            </a:pathLst>
          </a:custGeom>
          <a:blipFill>
            <a:blip r:embed="rId2"/>
            <a:stretch>
              <a:fillRect l="0" t="0" r="0" b="0"/>
            </a:stretch>
          </a:blipFill>
        </p:spPr>
      </p:sp>
      <p:sp>
        <p:nvSpPr>
          <p:cNvPr name="Freeform 4" id="4"/>
          <p:cNvSpPr/>
          <p:nvPr/>
        </p:nvSpPr>
        <p:spPr>
          <a:xfrm flipH="false" flipV="false" rot="5399999">
            <a:off x="-1448451" y="998807"/>
            <a:ext cx="4283055" cy="1386152"/>
          </a:xfrm>
          <a:custGeom>
            <a:avLst/>
            <a:gdLst/>
            <a:ahLst/>
            <a:cxnLst/>
            <a:rect r="r" b="b" t="t" l="l"/>
            <a:pathLst>
              <a:path h="1386152" w="4283055">
                <a:moveTo>
                  <a:pt x="0" y="0"/>
                </a:moveTo>
                <a:lnTo>
                  <a:pt x="4283055" y="0"/>
                </a:lnTo>
                <a:lnTo>
                  <a:pt x="4283055" y="1386152"/>
                </a:lnTo>
                <a:lnTo>
                  <a:pt x="0" y="138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5619" y="3616830"/>
            <a:ext cx="6846728" cy="3939214"/>
          </a:xfrm>
          <a:custGeom>
            <a:avLst/>
            <a:gdLst/>
            <a:ahLst/>
            <a:cxnLst/>
            <a:rect r="r" b="b" t="t" l="l"/>
            <a:pathLst>
              <a:path h="3939214" w="6846728">
                <a:moveTo>
                  <a:pt x="0" y="0"/>
                </a:moveTo>
                <a:lnTo>
                  <a:pt x="6846728" y="0"/>
                </a:lnTo>
                <a:lnTo>
                  <a:pt x="6846728" y="3939214"/>
                </a:lnTo>
                <a:lnTo>
                  <a:pt x="0" y="3939214"/>
                </a:lnTo>
                <a:lnTo>
                  <a:pt x="0" y="0"/>
                </a:lnTo>
                <a:close/>
              </a:path>
            </a:pathLst>
          </a:custGeom>
          <a:blipFill>
            <a:blip r:embed="rId5"/>
            <a:stretch>
              <a:fillRect l="0" t="0" r="0" b="0"/>
            </a:stretch>
          </a:blipFill>
        </p:spPr>
      </p:sp>
      <p:sp>
        <p:nvSpPr>
          <p:cNvPr name="Freeform 6" id="6"/>
          <p:cNvSpPr/>
          <p:nvPr/>
        </p:nvSpPr>
        <p:spPr>
          <a:xfrm flipH="false" flipV="false" rot="0">
            <a:off x="9144000" y="4179100"/>
            <a:ext cx="5964554" cy="1588223"/>
          </a:xfrm>
          <a:custGeom>
            <a:avLst/>
            <a:gdLst/>
            <a:ahLst/>
            <a:cxnLst/>
            <a:rect r="r" b="b" t="t" l="l"/>
            <a:pathLst>
              <a:path h="1588223" w="5964554">
                <a:moveTo>
                  <a:pt x="0" y="0"/>
                </a:moveTo>
                <a:lnTo>
                  <a:pt x="5964554" y="0"/>
                </a:lnTo>
                <a:lnTo>
                  <a:pt x="5964554" y="1588223"/>
                </a:lnTo>
                <a:lnTo>
                  <a:pt x="0" y="1588223"/>
                </a:lnTo>
                <a:lnTo>
                  <a:pt x="0" y="0"/>
                </a:lnTo>
                <a:close/>
              </a:path>
            </a:pathLst>
          </a:custGeom>
          <a:blipFill>
            <a:blip r:embed="rId6"/>
            <a:stretch>
              <a:fillRect l="0" t="-3649" r="0" b="-3649"/>
            </a:stretch>
          </a:blipFill>
        </p:spPr>
      </p:sp>
      <p:sp>
        <p:nvSpPr>
          <p:cNvPr name="TextBox 7" id="7"/>
          <p:cNvSpPr txBox="true"/>
          <p:nvPr/>
        </p:nvSpPr>
        <p:spPr>
          <a:xfrm rot="0">
            <a:off x="9144000" y="3036440"/>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
        <p:nvSpPr>
          <p:cNvPr name="TextBox 8" id="8"/>
          <p:cNvSpPr txBox="true"/>
          <p:nvPr/>
        </p:nvSpPr>
        <p:spPr>
          <a:xfrm rot="0">
            <a:off x="1695619" y="164088"/>
            <a:ext cx="16018096" cy="1633974"/>
          </a:xfrm>
          <a:prstGeom prst="rect">
            <a:avLst/>
          </a:prstGeom>
        </p:spPr>
        <p:txBody>
          <a:bodyPr anchor="t" rtlCol="false" tIns="0" lIns="0" bIns="0" rIns="0">
            <a:spAutoFit/>
          </a:bodyPr>
          <a:lstStyle/>
          <a:p>
            <a:pPr algn="just" marL="1008325" indent="-504162" lvl="1">
              <a:lnSpc>
                <a:spcPts val="6538"/>
              </a:lnSpc>
              <a:buFont typeface="Arial"/>
              <a:buChar char="•"/>
            </a:pPr>
            <a:r>
              <a:rPr lang="en-US" b="true" sz="4670">
                <a:solidFill>
                  <a:srgbClr val="000000"/>
                </a:solidFill>
                <a:latin typeface="Canva Sans Bold"/>
                <a:ea typeface="Canva Sans Bold"/>
                <a:cs typeface="Canva Sans Bold"/>
                <a:sym typeface="Canva Sans Bold"/>
              </a:rPr>
              <a:t>Who is the senior most employee based on job title?</a:t>
            </a:r>
          </a:p>
        </p:txBody>
      </p:sp>
      <p:sp>
        <p:nvSpPr>
          <p:cNvPr name="TextBox 9" id="9"/>
          <p:cNvSpPr txBox="true"/>
          <p:nvPr/>
        </p:nvSpPr>
        <p:spPr>
          <a:xfrm rot="0">
            <a:off x="1695619" y="2383913"/>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D3BE"/>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1448451" y="14484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30846">
            <a:off x="15054761" y="6717097"/>
            <a:ext cx="4409077" cy="3857942"/>
          </a:xfrm>
          <a:custGeom>
            <a:avLst/>
            <a:gdLst/>
            <a:ahLst/>
            <a:cxnLst/>
            <a:rect r="r" b="b" t="t" l="l"/>
            <a:pathLst>
              <a:path h="3857942" w="4409077">
                <a:moveTo>
                  <a:pt x="0" y="0"/>
                </a:moveTo>
                <a:lnTo>
                  <a:pt x="4409078" y="0"/>
                </a:lnTo>
                <a:lnTo>
                  <a:pt x="4409078" y="3857943"/>
                </a:lnTo>
                <a:lnTo>
                  <a:pt x="0" y="3857943"/>
                </a:lnTo>
                <a:lnTo>
                  <a:pt x="0" y="0"/>
                </a:lnTo>
                <a:close/>
              </a:path>
            </a:pathLst>
          </a:custGeom>
          <a:blipFill>
            <a:blip r:embed="rId4"/>
            <a:stretch>
              <a:fillRect l="0" t="0" r="0" b="0"/>
            </a:stretch>
          </a:blipFill>
        </p:spPr>
      </p:sp>
      <p:sp>
        <p:nvSpPr>
          <p:cNvPr name="Freeform 4" id="4"/>
          <p:cNvSpPr/>
          <p:nvPr/>
        </p:nvSpPr>
        <p:spPr>
          <a:xfrm flipH="false" flipV="false" rot="0">
            <a:off x="2326318" y="3701035"/>
            <a:ext cx="7162098" cy="4027320"/>
          </a:xfrm>
          <a:custGeom>
            <a:avLst/>
            <a:gdLst/>
            <a:ahLst/>
            <a:cxnLst/>
            <a:rect r="r" b="b" t="t" l="l"/>
            <a:pathLst>
              <a:path h="4027320" w="7162098">
                <a:moveTo>
                  <a:pt x="0" y="0"/>
                </a:moveTo>
                <a:lnTo>
                  <a:pt x="7162098" y="0"/>
                </a:lnTo>
                <a:lnTo>
                  <a:pt x="7162098" y="4027320"/>
                </a:lnTo>
                <a:lnTo>
                  <a:pt x="0" y="4027320"/>
                </a:lnTo>
                <a:lnTo>
                  <a:pt x="0" y="0"/>
                </a:lnTo>
                <a:close/>
              </a:path>
            </a:pathLst>
          </a:custGeom>
          <a:blipFill>
            <a:blip r:embed="rId5"/>
            <a:stretch>
              <a:fillRect l="0" t="0" r="0" b="0"/>
            </a:stretch>
          </a:blipFill>
        </p:spPr>
      </p:sp>
      <p:sp>
        <p:nvSpPr>
          <p:cNvPr name="Freeform 5" id="5"/>
          <p:cNvSpPr/>
          <p:nvPr/>
        </p:nvSpPr>
        <p:spPr>
          <a:xfrm flipH="false" flipV="false" rot="0">
            <a:off x="11478921" y="3701035"/>
            <a:ext cx="3010738" cy="5557265"/>
          </a:xfrm>
          <a:custGeom>
            <a:avLst/>
            <a:gdLst/>
            <a:ahLst/>
            <a:cxnLst/>
            <a:rect r="r" b="b" t="t" l="l"/>
            <a:pathLst>
              <a:path h="5557265" w="3010738">
                <a:moveTo>
                  <a:pt x="0" y="0"/>
                </a:moveTo>
                <a:lnTo>
                  <a:pt x="3010738" y="0"/>
                </a:lnTo>
                <a:lnTo>
                  <a:pt x="3010738" y="5557265"/>
                </a:lnTo>
                <a:lnTo>
                  <a:pt x="0" y="5557265"/>
                </a:lnTo>
                <a:lnTo>
                  <a:pt x="0" y="0"/>
                </a:lnTo>
                <a:close/>
              </a:path>
            </a:pathLst>
          </a:custGeom>
          <a:blipFill>
            <a:blip r:embed="rId6"/>
            <a:stretch>
              <a:fillRect l="0" t="0" r="0" b="0"/>
            </a:stretch>
          </a:blipFill>
        </p:spPr>
      </p:sp>
      <p:grpSp>
        <p:nvGrpSpPr>
          <p:cNvPr name="Group 6" id="6"/>
          <p:cNvGrpSpPr/>
          <p:nvPr/>
        </p:nvGrpSpPr>
        <p:grpSpPr>
          <a:xfrm rot="0">
            <a:off x="2326318" y="661670"/>
            <a:ext cx="13635365" cy="1386599"/>
            <a:chOff x="0" y="0"/>
            <a:chExt cx="3591207" cy="365195"/>
          </a:xfrm>
        </p:grpSpPr>
        <p:sp>
          <p:nvSpPr>
            <p:cNvPr name="Freeform 7" id="7"/>
            <p:cNvSpPr/>
            <p:nvPr/>
          </p:nvSpPr>
          <p:spPr>
            <a:xfrm flipH="false" flipV="false" rot="0">
              <a:off x="0" y="0"/>
              <a:ext cx="3591207" cy="365195"/>
            </a:xfrm>
            <a:custGeom>
              <a:avLst/>
              <a:gdLst/>
              <a:ahLst/>
              <a:cxnLst/>
              <a:rect r="r" b="b" t="t" l="l"/>
              <a:pathLst>
                <a:path h="365195" w="3591207">
                  <a:moveTo>
                    <a:pt x="0" y="0"/>
                  </a:moveTo>
                  <a:lnTo>
                    <a:pt x="3591207" y="0"/>
                  </a:lnTo>
                  <a:lnTo>
                    <a:pt x="3591207" y="365195"/>
                  </a:lnTo>
                  <a:lnTo>
                    <a:pt x="0" y="365195"/>
                  </a:lnTo>
                  <a:close/>
                </a:path>
              </a:pathLst>
            </a:custGeom>
            <a:solidFill>
              <a:srgbClr val="A67D65"/>
            </a:solidFill>
          </p:spPr>
        </p:sp>
        <p:sp>
          <p:nvSpPr>
            <p:cNvPr name="TextBox 8" id="8"/>
            <p:cNvSpPr txBox="true"/>
            <p:nvPr/>
          </p:nvSpPr>
          <p:spPr>
            <a:xfrm>
              <a:off x="0" y="-38100"/>
              <a:ext cx="3591207" cy="40329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1215259" y="2845426"/>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
        <p:nvSpPr>
          <p:cNvPr name="TextBox 10" id="10"/>
          <p:cNvSpPr txBox="true"/>
          <p:nvPr/>
        </p:nvSpPr>
        <p:spPr>
          <a:xfrm rot="0">
            <a:off x="2671985" y="952500"/>
            <a:ext cx="12218771" cy="728738"/>
          </a:xfrm>
          <a:prstGeom prst="rect">
            <a:avLst/>
          </a:prstGeom>
        </p:spPr>
        <p:txBody>
          <a:bodyPr anchor="t" rtlCol="false" tIns="0" lIns="0" bIns="0" rIns="0">
            <a:spAutoFit/>
          </a:bodyPr>
          <a:lstStyle/>
          <a:p>
            <a:pPr algn="ctr" marL="930424" indent="-465212" lvl="1">
              <a:lnSpc>
                <a:spcPts val="6033"/>
              </a:lnSpc>
              <a:buFont typeface="Arial"/>
              <a:buChar char="•"/>
            </a:pPr>
            <a:r>
              <a:rPr lang="en-US" b="true" sz="4309">
                <a:solidFill>
                  <a:srgbClr val="000000"/>
                </a:solidFill>
                <a:latin typeface="Canva Sans Bold"/>
                <a:ea typeface="Canva Sans Bold"/>
                <a:cs typeface="Canva Sans Bold"/>
                <a:sym typeface="Canva Sans Bold"/>
              </a:rPr>
              <a:t>Which countries have the most Invoices?</a:t>
            </a:r>
          </a:p>
        </p:txBody>
      </p:sp>
      <p:sp>
        <p:nvSpPr>
          <p:cNvPr name="TextBox 11" id="11"/>
          <p:cNvSpPr txBox="true"/>
          <p:nvPr/>
        </p:nvSpPr>
        <p:spPr>
          <a:xfrm rot="0">
            <a:off x="2399805" y="2867537"/>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EDE0"/>
        </a:solidFill>
      </p:bgPr>
    </p:bg>
    <p:spTree>
      <p:nvGrpSpPr>
        <p:cNvPr id="1" name=""/>
        <p:cNvGrpSpPr/>
        <p:nvPr/>
      </p:nvGrpSpPr>
      <p:grpSpPr>
        <a:xfrm>
          <a:off x="0" y="0"/>
          <a:ext cx="0" cy="0"/>
          <a:chOff x="0" y="0"/>
          <a:chExt cx="0" cy="0"/>
        </a:xfrm>
      </p:grpSpPr>
      <p:sp>
        <p:nvSpPr>
          <p:cNvPr name="Freeform 2" id="2"/>
          <p:cNvSpPr/>
          <p:nvPr/>
        </p:nvSpPr>
        <p:spPr>
          <a:xfrm flipH="false" flipV="false" rot="5399999">
            <a:off x="-1296051" y="16008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30846">
            <a:off x="14478570" y="6618128"/>
            <a:ext cx="4409077" cy="3857942"/>
          </a:xfrm>
          <a:custGeom>
            <a:avLst/>
            <a:gdLst/>
            <a:ahLst/>
            <a:cxnLst/>
            <a:rect r="r" b="b" t="t" l="l"/>
            <a:pathLst>
              <a:path h="3857942" w="4409077">
                <a:moveTo>
                  <a:pt x="0" y="0"/>
                </a:moveTo>
                <a:lnTo>
                  <a:pt x="4409077" y="0"/>
                </a:lnTo>
                <a:lnTo>
                  <a:pt x="4409077" y="3857942"/>
                </a:lnTo>
                <a:lnTo>
                  <a:pt x="0" y="3857942"/>
                </a:lnTo>
                <a:lnTo>
                  <a:pt x="0" y="0"/>
                </a:lnTo>
                <a:close/>
              </a:path>
            </a:pathLst>
          </a:custGeom>
          <a:blipFill>
            <a:blip r:embed="rId4"/>
            <a:stretch>
              <a:fillRect l="0" t="0" r="0" b="0"/>
            </a:stretch>
          </a:blipFill>
        </p:spPr>
      </p:sp>
      <p:grpSp>
        <p:nvGrpSpPr>
          <p:cNvPr name="Group 4" id="4"/>
          <p:cNvGrpSpPr/>
          <p:nvPr/>
        </p:nvGrpSpPr>
        <p:grpSpPr>
          <a:xfrm rot="0">
            <a:off x="2368243" y="267905"/>
            <a:ext cx="14314865" cy="1521590"/>
            <a:chOff x="0" y="0"/>
            <a:chExt cx="3770170" cy="400748"/>
          </a:xfrm>
        </p:grpSpPr>
        <p:sp>
          <p:nvSpPr>
            <p:cNvPr name="Freeform 5" id="5"/>
            <p:cNvSpPr/>
            <p:nvPr/>
          </p:nvSpPr>
          <p:spPr>
            <a:xfrm flipH="false" flipV="false" rot="0">
              <a:off x="0" y="0"/>
              <a:ext cx="3770170" cy="400748"/>
            </a:xfrm>
            <a:custGeom>
              <a:avLst/>
              <a:gdLst/>
              <a:ahLst/>
              <a:cxnLst/>
              <a:rect r="r" b="b" t="t" l="l"/>
              <a:pathLst>
                <a:path h="400748" w="3770170">
                  <a:moveTo>
                    <a:pt x="0" y="0"/>
                  </a:moveTo>
                  <a:lnTo>
                    <a:pt x="3770170" y="0"/>
                  </a:lnTo>
                  <a:lnTo>
                    <a:pt x="3770170" y="400748"/>
                  </a:lnTo>
                  <a:lnTo>
                    <a:pt x="0" y="400748"/>
                  </a:lnTo>
                  <a:close/>
                </a:path>
              </a:pathLst>
            </a:custGeom>
            <a:solidFill>
              <a:srgbClr val="A8A49A"/>
            </a:solidFill>
          </p:spPr>
        </p:sp>
        <p:sp>
          <p:nvSpPr>
            <p:cNvPr name="TextBox 6" id="6"/>
            <p:cNvSpPr txBox="true"/>
            <p:nvPr/>
          </p:nvSpPr>
          <p:spPr>
            <a:xfrm>
              <a:off x="0" y="-38100"/>
              <a:ext cx="3770170" cy="4388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247405" y="3615135"/>
            <a:ext cx="4701976" cy="4931964"/>
          </a:xfrm>
          <a:custGeom>
            <a:avLst/>
            <a:gdLst/>
            <a:ahLst/>
            <a:cxnLst/>
            <a:rect r="r" b="b" t="t" l="l"/>
            <a:pathLst>
              <a:path h="4931964" w="4701976">
                <a:moveTo>
                  <a:pt x="0" y="0"/>
                </a:moveTo>
                <a:lnTo>
                  <a:pt x="4701976" y="0"/>
                </a:lnTo>
                <a:lnTo>
                  <a:pt x="4701976" y="4931964"/>
                </a:lnTo>
                <a:lnTo>
                  <a:pt x="0" y="4931964"/>
                </a:lnTo>
                <a:lnTo>
                  <a:pt x="0" y="0"/>
                </a:lnTo>
                <a:close/>
              </a:path>
            </a:pathLst>
          </a:custGeom>
          <a:blipFill>
            <a:blip r:embed="rId5"/>
            <a:stretch>
              <a:fillRect l="0" t="0" r="0" b="0"/>
            </a:stretch>
          </a:blipFill>
        </p:spPr>
      </p:sp>
      <p:sp>
        <p:nvSpPr>
          <p:cNvPr name="Freeform 8" id="8"/>
          <p:cNvSpPr/>
          <p:nvPr/>
        </p:nvSpPr>
        <p:spPr>
          <a:xfrm flipH="false" flipV="false" rot="0">
            <a:off x="8576018" y="5143500"/>
            <a:ext cx="4272764" cy="2912282"/>
          </a:xfrm>
          <a:custGeom>
            <a:avLst/>
            <a:gdLst/>
            <a:ahLst/>
            <a:cxnLst/>
            <a:rect r="r" b="b" t="t" l="l"/>
            <a:pathLst>
              <a:path h="2912282" w="4272764">
                <a:moveTo>
                  <a:pt x="0" y="0"/>
                </a:moveTo>
                <a:lnTo>
                  <a:pt x="4272764" y="0"/>
                </a:lnTo>
                <a:lnTo>
                  <a:pt x="4272764" y="2912282"/>
                </a:lnTo>
                <a:lnTo>
                  <a:pt x="0" y="2912282"/>
                </a:lnTo>
                <a:lnTo>
                  <a:pt x="0" y="0"/>
                </a:lnTo>
                <a:close/>
              </a:path>
            </a:pathLst>
          </a:custGeom>
          <a:blipFill>
            <a:blip r:embed="rId6"/>
            <a:stretch>
              <a:fillRect l="0" t="0" r="0" b="0"/>
            </a:stretch>
          </a:blipFill>
        </p:spPr>
      </p:sp>
      <p:sp>
        <p:nvSpPr>
          <p:cNvPr name="TextBox 9" id="9"/>
          <p:cNvSpPr txBox="true"/>
          <p:nvPr/>
        </p:nvSpPr>
        <p:spPr>
          <a:xfrm rot="0">
            <a:off x="2739485" y="574536"/>
            <a:ext cx="13498396" cy="813077"/>
          </a:xfrm>
          <a:prstGeom prst="rect">
            <a:avLst/>
          </a:prstGeom>
        </p:spPr>
        <p:txBody>
          <a:bodyPr anchor="t" rtlCol="false" tIns="0" lIns="0" bIns="0" rIns="0">
            <a:spAutoFit/>
          </a:bodyPr>
          <a:lstStyle/>
          <a:p>
            <a:pPr algn="l" marL="1023170" indent="-511585" lvl="1">
              <a:lnSpc>
                <a:spcPts val="6634"/>
              </a:lnSpc>
              <a:buFont typeface="Arial"/>
              <a:buChar char="•"/>
            </a:pPr>
            <a:r>
              <a:rPr lang="en-US" b="true" sz="4739">
                <a:solidFill>
                  <a:srgbClr val="000000"/>
                </a:solidFill>
                <a:latin typeface="Canva Sans Bold"/>
                <a:ea typeface="Canva Sans Bold"/>
                <a:cs typeface="Canva Sans Bold"/>
                <a:sym typeface="Canva Sans Bold"/>
              </a:rPr>
              <a:t>What are top 3 values of total invoice?</a:t>
            </a:r>
          </a:p>
        </p:txBody>
      </p:sp>
      <p:sp>
        <p:nvSpPr>
          <p:cNvPr name="TextBox 10" id="10"/>
          <p:cNvSpPr txBox="true"/>
          <p:nvPr/>
        </p:nvSpPr>
        <p:spPr>
          <a:xfrm rot="0">
            <a:off x="8604168" y="4111922"/>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
        <p:nvSpPr>
          <p:cNvPr name="TextBox 11" id="11"/>
          <p:cNvSpPr txBox="true"/>
          <p:nvPr/>
        </p:nvSpPr>
        <p:spPr>
          <a:xfrm rot="0">
            <a:off x="2247405" y="2715137"/>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D3BE"/>
        </a:solidFill>
      </p:bgPr>
    </p:bg>
    <p:spTree>
      <p:nvGrpSpPr>
        <p:cNvPr id="1" name=""/>
        <p:cNvGrpSpPr/>
        <p:nvPr/>
      </p:nvGrpSpPr>
      <p:grpSpPr>
        <a:xfrm>
          <a:off x="0" y="0"/>
          <a:ext cx="0" cy="0"/>
          <a:chOff x="0" y="0"/>
          <a:chExt cx="0" cy="0"/>
        </a:xfrm>
      </p:grpSpPr>
      <p:sp>
        <p:nvSpPr>
          <p:cNvPr name="TextBox 2" id="2"/>
          <p:cNvSpPr txBox="true"/>
          <p:nvPr/>
        </p:nvSpPr>
        <p:spPr>
          <a:xfrm rot="0">
            <a:off x="997876" y="238125"/>
            <a:ext cx="16856404" cy="2344061"/>
          </a:xfrm>
          <a:prstGeom prst="rect">
            <a:avLst/>
          </a:prstGeom>
        </p:spPr>
        <p:txBody>
          <a:bodyPr anchor="t" rtlCol="false" tIns="0" lIns="0" bIns="0" rIns="0">
            <a:spAutoFit/>
          </a:bodyPr>
          <a:lstStyle/>
          <a:p>
            <a:pPr algn="just" marL="720918" indent="-360459" lvl="1">
              <a:lnSpc>
                <a:spcPts val="4674"/>
              </a:lnSpc>
              <a:buFont typeface="Arial"/>
              <a:buChar char="•"/>
            </a:pPr>
            <a:r>
              <a:rPr lang="en-US" b="true" sz="3339">
                <a:solidFill>
                  <a:srgbClr val="000000"/>
                </a:solidFill>
                <a:latin typeface="Canva Sans Bold"/>
                <a:ea typeface="Canva Sans Bold"/>
                <a:cs typeface="Canva Sans Bold"/>
                <a:sym typeface="Canva Sans Bold"/>
              </a:rPr>
              <a:t>Q4: Which city has the best customers? We would like to throw a promotional Music Festival in the city we made the most money. </a:t>
            </a:r>
            <a:r>
              <a:rPr lang="en-US" b="true" sz="3339">
                <a:solidFill>
                  <a:srgbClr val="000000"/>
                </a:solidFill>
                <a:latin typeface="Canva Sans Bold"/>
                <a:ea typeface="Canva Sans Bold"/>
                <a:cs typeface="Canva Sans Bold"/>
                <a:sym typeface="Canva Sans Bold"/>
              </a:rPr>
              <a:t>Write a query that returns one city that has the highest sum of invoice totals. Return both the city name &amp; sum of all invoice totals</a:t>
            </a:r>
          </a:p>
        </p:txBody>
      </p:sp>
      <p:sp>
        <p:nvSpPr>
          <p:cNvPr name="Freeform 3" id="3"/>
          <p:cNvSpPr/>
          <p:nvPr/>
        </p:nvSpPr>
        <p:spPr>
          <a:xfrm flipH="false" flipV="false" rot="5399999">
            <a:off x="-1448451" y="1448451"/>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30846">
            <a:off x="14630970" y="6770528"/>
            <a:ext cx="4409077" cy="3857942"/>
          </a:xfrm>
          <a:custGeom>
            <a:avLst/>
            <a:gdLst/>
            <a:ahLst/>
            <a:cxnLst/>
            <a:rect r="r" b="b" t="t" l="l"/>
            <a:pathLst>
              <a:path h="3857942" w="4409077">
                <a:moveTo>
                  <a:pt x="0" y="0"/>
                </a:moveTo>
                <a:lnTo>
                  <a:pt x="4409077" y="0"/>
                </a:lnTo>
                <a:lnTo>
                  <a:pt x="4409077" y="3857942"/>
                </a:lnTo>
                <a:lnTo>
                  <a:pt x="0" y="3857942"/>
                </a:lnTo>
                <a:lnTo>
                  <a:pt x="0" y="0"/>
                </a:lnTo>
                <a:close/>
              </a:path>
            </a:pathLst>
          </a:custGeom>
          <a:blipFill>
            <a:blip r:embed="rId4"/>
            <a:stretch>
              <a:fillRect l="0" t="0" r="0" b="0"/>
            </a:stretch>
          </a:blipFill>
        </p:spPr>
      </p:sp>
      <p:sp>
        <p:nvSpPr>
          <p:cNvPr name="Freeform 5" id="5"/>
          <p:cNvSpPr/>
          <p:nvPr/>
        </p:nvSpPr>
        <p:spPr>
          <a:xfrm flipH="false" flipV="false" rot="0">
            <a:off x="1690952" y="4628382"/>
            <a:ext cx="7940648" cy="4009634"/>
          </a:xfrm>
          <a:custGeom>
            <a:avLst/>
            <a:gdLst/>
            <a:ahLst/>
            <a:cxnLst/>
            <a:rect r="r" b="b" t="t" l="l"/>
            <a:pathLst>
              <a:path h="4009634" w="7940648">
                <a:moveTo>
                  <a:pt x="0" y="0"/>
                </a:moveTo>
                <a:lnTo>
                  <a:pt x="7940648" y="0"/>
                </a:lnTo>
                <a:lnTo>
                  <a:pt x="7940648" y="4009634"/>
                </a:lnTo>
                <a:lnTo>
                  <a:pt x="0" y="4009634"/>
                </a:lnTo>
                <a:lnTo>
                  <a:pt x="0" y="0"/>
                </a:lnTo>
                <a:close/>
              </a:path>
            </a:pathLst>
          </a:custGeom>
          <a:blipFill>
            <a:blip r:embed="rId5"/>
            <a:stretch>
              <a:fillRect l="0" t="0" r="0" b="0"/>
            </a:stretch>
          </a:blipFill>
        </p:spPr>
      </p:sp>
      <p:sp>
        <p:nvSpPr>
          <p:cNvPr name="Freeform 6" id="6"/>
          <p:cNvSpPr/>
          <p:nvPr/>
        </p:nvSpPr>
        <p:spPr>
          <a:xfrm flipH="false" flipV="false" rot="0">
            <a:off x="10772418" y="5143500"/>
            <a:ext cx="5072520" cy="1489699"/>
          </a:xfrm>
          <a:custGeom>
            <a:avLst/>
            <a:gdLst/>
            <a:ahLst/>
            <a:cxnLst/>
            <a:rect r="r" b="b" t="t" l="l"/>
            <a:pathLst>
              <a:path h="1489699" w="5072520">
                <a:moveTo>
                  <a:pt x="0" y="0"/>
                </a:moveTo>
                <a:lnTo>
                  <a:pt x="5072520" y="0"/>
                </a:lnTo>
                <a:lnTo>
                  <a:pt x="5072520" y="1489699"/>
                </a:lnTo>
                <a:lnTo>
                  <a:pt x="0" y="1489699"/>
                </a:lnTo>
                <a:lnTo>
                  <a:pt x="0" y="0"/>
                </a:lnTo>
                <a:close/>
              </a:path>
            </a:pathLst>
          </a:custGeom>
          <a:blipFill>
            <a:blip r:embed="rId6"/>
            <a:stretch>
              <a:fillRect l="0" t="0" r="0" b="0"/>
            </a:stretch>
          </a:blipFill>
        </p:spPr>
      </p:sp>
      <p:sp>
        <p:nvSpPr>
          <p:cNvPr name="TextBox 7" id="7"/>
          <p:cNvSpPr txBox="true"/>
          <p:nvPr/>
        </p:nvSpPr>
        <p:spPr>
          <a:xfrm rot="0">
            <a:off x="11079583" y="4264322"/>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
        <p:nvSpPr>
          <p:cNvPr name="TextBox 8" id="8"/>
          <p:cNvSpPr txBox="true"/>
          <p:nvPr/>
        </p:nvSpPr>
        <p:spPr>
          <a:xfrm rot="0">
            <a:off x="1882220" y="3489730"/>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EAE7"/>
        </a:solidFill>
      </p:bgPr>
    </p:bg>
    <p:spTree>
      <p:nvGrpSpPr>
        <p:cNvPr id="1" name=""/>
        <p:cNvGrpSpPr/>
        <p:nvPr/>
      </p:nvGrpSpPr>
      <p:grpSpPr>
        <a:xfrm>
          <a:off x="0" y="0"/>
          <a:ext cx="0" cy="0"/>
          <a:chOff x="0" y="0"/>
          <a:chExt cx="0" cy="0"/>
        </a:xfrm>
      </p:grpSpPr>
      <p:sp>
        <p:nvSpPr>
          <p:cNvPr name="TextBox 2" id="2"/>
          <p:cNvSpPr txBox="true"/>
          <p:nvPr/>
        </p:nvSpPr>
        <p:spPr>
          <a:xfrm rot="0">
            <a:off x="1386152" y="266864"/>
            <a:ext cx="16083383" cy="1889518"/>
          </a:xfrm>
          <a:prstGeom prst="rect">
            <a:avLst/>
          </a:prstGeom>
        </p:spPr>
        <p:txBody>
          <a:bodyPr anchor="t" rtlCol="false" tIns="0" lIns="0" bIns="0" rIns="0">
            <a:spAutoFit/>
          </a:bodyPr>
          <a:lstStyle/>
          <a:p>
            <a:pPr algn="l" marL="779298" indent="-389649" lvl="1">
              <a:lnSpc>
                <a:spcPts val="5053"/>
              </a:lnSpc>
              <a:buFont typeface="Arial"/>
              <a:buChar char="•"/>
            </a:pPr>
            <a:r>
              <a:rPr lang="en-US" b="true" sz="3609">
                <a:solidFill>
                  <a:srgbClr val="000000"/>
                </a:solidFill>
                <a:latin typeface="Canva Sans Bold"/>
                <a:ea typeface="Canva Sans Bold"/>
                <a:cs typeface="Canva Sans Bold"/>
                <a:sym typeface="Canva Sans Bold"/>
              </a:rPr>
              <a:t>Who is the best customer? The customer who has spent the most money will be declared the best customer.</a:t>
            </a:r>
            <a:r>
              <a:rPr lang="en-US" b="true" sz="3609">
                <a:solidFill>
                  <a:srgbClr val="000000"/>
                </a:solidFill>
                <a:latin typeface="Canva Sans Bold"/>
                <a:ea typeface="Canva Sans Bold"/>
                <a:cs typeface="Canva Sans Bold"/>
                <a:sym typeface="Canva Sans Bold"/>
              </a:rPr>
              <a:t>Write a query that returns the person who has spent the most money.</a:t>
            </a:r>
          </a:p>
        </p:txBody>
      </p:sp>
      <p:sp>
        <p:nvSpPr>
          <p:cNvPr name="Freeform 3" id="3"/>
          <p:cNvSpPr/>
          <p:nvPr/>
        </p:nvSpPr>
        <p:spPr>
          <a:xfrm flipH="false" flipV="false" rot="5399999">
            <a:off x="-1448451" y="1191764"/>
            <a:ext cx="4283055" cy="1386152"/>
          </a:xfrm>
          <a:custGeom>
            <a:avLst/>
            <a:gdLst/>
            <a:ahLst/>
            <a:cxnLst/>
            <a:rect r="r" b="b" t="t" l="l"/>
            <a:pathLst>
              <a:path h="1386152" w="4283055">
                <a:moveTo>
                  <a:pt x="0" y="0"/>
                </a:moveTo>
                <a:lnTo>
                  <a:pt x="4283055" y="0"/>
                </a:lnTo>
                <a:lnTo>
                  <a:pt x="4283055" y="1386153"/>
                </a:lnTo>
                <a:lnTo>
                  <a:pt x="0" y="1386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30846">
            <a:off x="14783370" y="6922928"/>
            <a:ext cx="4409077" cy="3857942"/>
          </a:xfrm>
          <a:custGeom>
            <a:avLst/>
            <a:gdLst/>
            <a:ahLst/>
            <a:cxnLst/>
            <a:rect r="r" b="b" t="t" l="l"/>
            <a:pathLst>
              <a:path h="3857942" w="4409077">
                <a:moveTo>
                  <a:pt x="0" y="0"/>
                </a:moveTo>
                <a:lnTo>
                  <a:pt x="4409077" y="0"/>
                </a:lnTo>
                <a:lnTo>
                  <a:pt x="4409077" y="3857942"/>
                </a:lnTo>
                <a:lnTo>
                  <a:pt x="0" y="3857942"/>
                </a:lnTo>
                <a:lnTo>
                  <a:pt x="0" y="0"/>
                </a:lnTo>
                <a:close/>
              </a:path>
            </a:pathLst>
          </a:custGeom>
          <a:blipFill>
            <a:blip r:embed="rId4"/>
            <a:stretch>
              <a:fillRect l="0" t="0" r="0" b="0"/>
            </a:stretch>
          </a:blipFill>
        </p:spPr>
      </p:sp>
      <p:sp>
        <p:nvSpPr>
          <p:cNvPr name="Freeform 5" id="5"/>
          <p:cNvSpPr/>
          <p:nvPr/>
        </p:nvSpPr>
        <p:spPr>
          <a:xfrm flipH="false" flipV="false" rot="0">
            <a:off x="1712859" y="3383553"/>
            <a:ext cx="9339214" cy="3519893"/>
          </a:xfrm>
          <a:custGeom>
            <a:avLst/>
            <a:gdLst/>
            <a:ahLst/>
            <a:cxnLst/>
            <a:rect r="r" b="b" t="t" l="l"/>
            <a:pathLst>
              <a:path h="3519893" w="9339214">
                <a:moveTo>
                  <a:pt x="0" y="0"/>
                </a:moveTo>
                <a:lnTo>
                  <a:pt x="9339214" y="0"/>
                </a:lnTo>
                <a:lnTo>
                  <a:pt x="9339214" y="3519894"/>
                </a:lnTo>
                <a:lnTo>
                  <a:pt x="0" y="3519894"/>
                </a:lnTo>
                <a:lnTo>
                  <a:pt x="0" y="0"/>
                </a:lnTo>
                <a:close/>
              </a:path>
            </a:pathLst>
          </a:custGeom>
          <a:blipFill>
            <a:blip r:embed="rId5"/>
            <a:stretch>
              <a:fillRect l="0" t="0" r="0" b="0"/>
            </a:stretch>
          </a:blipFill>
        </p:spPr>
      </p:sp>
      <p:sp>
        <p:nvSpPr>
          <p:cNvPr name="Freeform 6" id="6"/>
          <p:cNvSpPr/>
          <p:nvPr/>
        </p:nvSpPr>
        <p:spPr>
          <a:xfrm flipH="false" flipV="false" rot="0">
            <a:off x="1712859" y="8269246"/>
            <a:ext cx="9015619" cy="1512297"/>
          </a:xfrm>
          <a:custGeom>
            <a:avLst/>
            <a:gdLst/>
            <a:ahLst/>
            <a:cxnLst/>
            <a:rect r="r" b="b" t="t" l="l"/>
            <a:pathLst>
              <a:path h="1512297" w="9015619">
                <a:moveTo>
                  <a:pt x="0" y="0"/>
                </a:moveTo>
                <a:lnTo>
                  <a:pt x="9015619" y="0"/>
                </a:lnTo>
                <a:lnTo>
                  <a:pt x="9015619" y="1512298"/>
                </a:lnTo>
                <a:lnTo>
                  <a:pt x="0" y="1512298"/>
                </a:lnTo>
                <a:lnTo>
                  <a:pt x="0" y="0"/>
                </a:lnTo>
                <a:close/>
              </a:path>
            </a:pathLst>
          </a:custGeom>
          <a:blipFill>
            <a:blip r:embed="rId6"/>
            <a:stretch>
              <a:fillRect l="0" t="0" r="0" b="0"/>
            </a:stretch>
          </a:blipFill>
        </p:spPr>
      </p:sp>
      <p:sp>
        <p:nvSpPr>
          <p:cNvPr name="TextBox 7" id="7"/>
          <p:cNvSpPr txBox="true"/>
          <p:nvPr/>
        </p:nvSpPr>
        <p:spPr>
          <a:xfrm rot="0">
            <a:off x="1712859" y="7055847"/>
            <a:ext cx="1769031"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RESULT:</a:t>
            </a:r>
          </a:p>
        </p:txBody>
      </p:sp>
      <p:sp>
        <p:nvSpPr>
          <p:cNvPr name="TextBox 8" id="8"/>
          <p:cNvSpPr txBox="true"/>
          <p:nvPr/>
        </p:nvSpPr>
        <p:spPr>
          <a:xfrm rot="0">
            <a:off x="2170943" y="2585516"/>
            <a:ext cx="2563773" cy="58039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Canva Sans Bold Italics"/>
                <a:ea typeface="Canva Sans Bold Italics"/>
                <a:cs typeface="Canva Sans Bold Italics"/>
                <a:sym typeface="Canva Sans Bold Italics"/>
              </a:rPr>
              <a:t>SQL 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DAGPbr9AqqI</dc:identifier>
  <dcterms:modified xsi:type="dcterms:W3CDTF">2011-08-01T06:04:30Z</dcterms:modified>
  <cp:revision>1</cp:revision>
  <dc:title>Sales Marketing Presentation in Cream and Brown Simple Style</dc:title>
</cp:coreProperties>
</file>